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0" r:id="rId1"/>
  </p:sldMasterIdLst>
  <p:notesMasterIdLst>
    <p:notesMasterId r:id="rId28"/>
  </p:notesMasterIdLst>
  <p:sldIdLst>
    <p:sldId id="260" r:id="rId2"/>
    <p:sldId id="498" r:id="rId3"/>
    <p:sldId id="499" r:id="rId4"/>
    <p:sldId id="500" r:id="rId5"/>
    <p:sldId id="502" r:id="rId6"/>
    <p:sldId id="522" r:id="rId7"/>
    <p:sldId id="503" r:id="rId8"/>
    <p:sldId id="506" r:id="rId9"/>
    <p:sldId id="507" r:id="rId10"/>
    <p:sldId id="504" r:id="rId11"/>
    <p:sldId id="510" r:id="rId12"/>
    <p:sldId id="511" r:id="rId13"/>
    <p:sldId id="517" r:id="rId14"/>
    <p:sldId id="518" r:id="rId15"/>
    <p:sldId id="508" r:id="rId16"/>
    <p:sldId id="505" r:id="rId17"/>
    <p:sldId id="519" r:id="rId18"/>
    <p:sldId id="520" r:id="rId19"/>
    <p:sldId id="521" r:id="rId20"/>
    <p:sldId id="509" r:id="rId21"/>
    <p:sldId id="513" r:id="rId22"/>
    <p:sldId id="514" r:id="rId23"/>
    <p:sldId id="515" r:id="rId24"/>
    <p:sldId id="516" r:id="rId25"/>
    <p:sldId id="302" r:id="rId26"/>
    <p:sldId id="501" r:id="rId27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895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7791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1687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5583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947908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337489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727071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116652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7D4FF"/>
    <a:srgbClr val="D8DBE2"/>
    <a:srgbClr val="9AF5FB"/>
    <a:srgbClr val="93FBE2"/>
    <a:srgbClr val="006600"/>
    <a:srgbClr val="C9DBFF"/>
    <a:srgbClr val="FFF2BD"/>
    <a:srgbClr val="FFEDA3"/>
    <a:srgbClr val="8F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6FCF8-429C-41F8-AD5F-D775F6E04DE4}" v="4" dt="2021-07-26T14:44:17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3" autoAdjust="0"/>
    <p:restoredTop sz="96336" autoAdjust="0"/>
  </p:normalViewPr>
  <p:slideViewPr>
    <p:cSldViewPr>
      <p:cViewPr varScale="1">
        <p:scale>
          <a:sx n="191" d="100"/>
          <a:sy n="191" d="100"/>
        </p:scale>
        <p:origin x="9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10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C680882-5D7D-45A9-B0D8-7C13C25E68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553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1pPr>
    <a:lvl2pPr marL="389582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2pPr>
    <a:lvl3pPr marL="779163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3pPr>
    <a:lvl4pPr marL="1168745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4pPr>
    <a:lvl5pPr marL="1558326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A048D-BC9E-420A-9E19-C3FB18E7A779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7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74FE7-CF99-4916-B10D-F64EAC0EB5CE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7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848E85-F01A-4962-ABF0-A7219BA4D0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83918"/>
            <a:ext cx="101866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98757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7042B2-665E-45FF-9DC9-ADE29D317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9" y="4083918"/>
            <a:ext cx="1311406" cy="9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50"/>
            </a:lvl2pPr>
            <a:lvl4pPr>
              <a:defRPr sz="1350"/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5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3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30" y="4806554"/>
            <a:ext cx="863600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/22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427734"/>
            <a:ext cx="8426198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/22</a:t>
            </a:r>
            <a:endParaRPr lang="ru-RU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5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3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415" y="155974"/>
            <a:ext cx="8737750" cy="42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777" y="803660"/>
            <a:ext cx="8770388" cy="39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4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2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30" y="4806554"/>
            <a:ext cx="863600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/22</a:t>
            </a:r>
            <a:endParaRPr lang="ru-RU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9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17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26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35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00030" indent="-20003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7204" indent="-207174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07234" indent="-20003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cs typeface="+mn-cs"/>
        </a:defRPr>
      </a:lvl3pPr>
      <a:lvl4pPr marL="807264" indent="-20003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007294" indent="-20003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tabLst/>
        <a:defRPr sz="1200">
          <a:solidFill>
            <a:schemeClr val="tx1"/>
          </a:solidFill>
          <a:latin typeface="+mn-lt"/>
          <a:cs typeface="+mn-cs"/>
        </a:defRPr>
      </a:lvl5pPr>
      <a:lvl6pPr marL="1885997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6pPr>
      <a:lvl7pPr marL="2228906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7pPr>
      <a:lvl8pPr marL="2571815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8pPr>
      <a:lvl9pPr marL="2914723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.v.gorshkov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.huawei.com/en/products/computing/ascen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ee.com/mindspore/mindspore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hiascend.com/en/software/can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open-mmlab/mmdetection" TargetMode="External"/><Relationship Id="rId4" Type="http://schemas.openxmlformats.org/officeDocument/2006/relationships/hyperlink" Target="https://github.com/opencv/opencv/wiki/Huawei-CANN-Backend" TargetMode="Externa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ascend/torch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gitee.com/mindspore/mindspore" TargetMode="External"/><Relationship Id="rId4" Type="http://schemas.openxmlformats.org/officeDocument/2006/relationships/hyperlink" Target="https://github.com/microsoft/onnxruntime/tree/main/onnxruntime/core/providers/can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ascend.com/document/detail/zh/CANNCommunityEdition/80RC1alpha001/devguide/opdevg/ascendcopdevg/atlas_ascendc_10_0001.html" TargetMode="External"/><Relationship Id="rId2" Type="http://schemas.openxmlformats.org/officeDocument/2006/relationships/hyperlink" Target="https://www.hiascend.com/ascend-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ee.com/ascend/samples/tree/master/operator/HelloWorldSamp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ee.com/ascend/samples/blob/master/operator/ascendc/0_introduction/3_add_kernellaunch/AddKernelInvocationNeo/CMakeLists.t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ascend/samples/blob/master/operator/ascendc/0_introduction/3_add_kernellaunch/AddKernelInvocationNeo/main.cpp" TargetMode="External"/><Relationship Id="rId2" Type="http://schemas.openxmlformats.org/officeDocument/2006/relationships/hyperlink" Target="https://gitee.com/ascend/samples/blob/master/operator/ascendc/0_introduction/3_add_kernellaunch/AddKernelInvocationNeo/add_custom.cp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en/ascend-computing/cann-pid-251168373/software/" TargetMode="External"/><Relationship Id="rId2" Type="http://schemas.openxmlformats.org/officeDocument/2006/relationships/hyperlink" Target="https://gitee.com/ascend/samples/tree/master/operator/ascendc/0_introduction/3_add_kernellaunch/AddKernelInvocationNe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hiascend.com/zh/developer/download/community/result?module=can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ascend.com/document/detail/en/CANNCommunityEdition/600alphaX/opdevg/opdevg/atlaste_07_0001.html" TargetMode="External"/><Relationship Id="rId3" Type="http://schemas.openxmlformats.org/officeDocument/2006/relationships/hyperlink" Target="https://www.hiascend.com/ascend-c" TargetMode="External"/><Relationship Id="rId7" Type="http://schemas.openxmlformats.org/officeDocument/2006/relationships/hyperlink" Target="https://e.huawei.com/en/products/computing/ascen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ascend.com/zh/developer/download/community/result?module=cann" TargetMode="External"/><Relationship Id="rId5" Type="http://schemas.openxmlformats.org/officeDocument/2006/relationships/hyperlink" Target="https://www.hiascend.com/document/detail/zh/CANNCommunityEdition/80RC1alpha001/devguide/opdevg/ascendcopdevg/atlas_ascendc_10_0001.html" TargetMode="External"/><Relationship Id="rId4" Type="http://schemas.openxmlformats.org/officeDocument/2006/relationships/hyperlink" Target="https://gitee.com/ascend/samples/" TargetMode="External"/><Relationship Id="rId9" Type="http://schemas.openxmlformats.org/officeDocument/2006/relationships/hyperlink" Target="https://www.hiascend.com/document/detail/en/CANNCommunityEdition/600alphaX/opdevg/opdevg/atlastikapi_07_0001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76056" y="4068102"/>
            <a:ext cx="36724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600" b="1" dirty="0">
                <a:latin typeface="Arial" pitchFamily="34" charset="0"/>
              </a:rPr>
              <a:t>Arseniy Obolenskiy</a:t>
            </a:r>
            <a:r>
              <a:rPr lang="en-US" sz="1600" dirty="0">
                <a:latin typeface="Arial" pitchFamily="34" charset="0"/>
              </a:rPr>
              <a:t>, Anton Gorshkov</a:t>
            </a:r>
          </a:p>
          <a:p>
            <a:r>
              <a:rPr lang="en-US" sz="1600" dirty="0">
                <a:latin typeface="Arial" pitchFamily="34" charset="0"/>
                <a:hlinkClick r:id="rId3"/>
              </a:rPr>
              <a:t>anton.v.gorshkov@gmail.com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1265039" y="2211710"/>
            <a:ext cx="6613922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ru-RU" sz="2800" dirty="0">
                <a:latin typeface="Book Antiqua" panose="02040602050305030304" pitchFamily="18" charset="0"/>
              </a:rPr>
              <a:t>Ascend Hardware and Ascend C Language Introduction</a:t>
            </a:r>
            <a:endParaRPr lang="ru-RU" sz="2800" dirty="0">
              <a:latin typeface="Book Antiqua" panose="0204060205030503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35819" y="1491630"/>
            <a:ext cx="710057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000" b="1" i="1" cap="small" dirty="0">
                <a:latin typeface="Bookman Old Style" panose="02050604050505020204" pitchFamily="18" charset="0"/>
              </a:rPr>
              <a:t>Programming for AI-accelerators</a:t>
            </a:r>
          </a:p>
        </p:txBody>
      </p:sp>
      <p:sp>
        <p:nvSpPr>
          <p:cNvPr id="5" name="Text Box 1033"/>
          <p:cNvSpPr txBox="1">
            <a:spLocks noChangeArrowheads="1"/>
          </p:cNvSpPr>
          <p:nvPr/>
        </p:nvSpPr>
        <p:spPr bwMode="auto">
          <a:xfrm>
            <a:off x="0" y="86921"/>
            <a:ext cx="9144000" cy="56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9pPr>
          </a:lstStyle>
          <a:p>
            <a:pPr algn="ctr" eaLnBrk="1" hangingPunct="1">
              <a:spcAft>
                <a:spcPts val="300"/>
              </a:spcAft>
              <a:defRPr/>
            </a:pPr>
            <a:r>
              <a:rPr lang="en-US" sz="1400" b="1" cap="small" spc="70" dirty="0">
                <a:latin typeface="Bookman Old Style" panose="02050604050505020204" pitchFamily="18" charset="0"/>
                <a:cs typeface="Arial" panose="020B0604020202020204" pitchFamily="34" charset="0"/>
              </a:rPr>
              <a:t>Lobachevsky State University of Nizhny Novgorod</a:t>
            </a:r>
          </a:p>
          <a:p>
            <a:pPr algn="ctr" eaLnBrk="1" hangingPunct="1">
              <a:spcAft>
                <a:spcPts val="300"/>
              </a:spcAft>
              <a:defRPr/>
            </a:pPr>
            <a:r>
              <a:rPr lang="en-US" sz="1400" b="1" cap="small" spc="70" dirty="0">
                <a:latin typeface="Bookman Old Style" panose="02050604050505020204" pitchFamily="18" charset="0"/>
                <a:cs typeface="Arial" panose="020B0604020202020204" pitchFamily="34" charset="0"/>
              </a:rPr>
              <a:t>Institute of Information Technology, Mathematics and Mechanics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DF5A-7E91-816D-319D-F3717A45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</a:t>
            </a:r>
            <a:r>
              <a:rPr lang="en-US" dirty="0"/>
              <a:t>P</a:t>
            </a:r>
            <a:r>
              <a:rPr lang="en-RU" dirty="0"/>
              <a:t>rogramming </a:t>
            </a:r>
            <a:r>
              <a:rPr lang="en-US" dirty="0"/>
              <a:t>C</a:t>
            </a:r>
            <a:r>
              <a:rPr lang="en-RU" dirty="0"/>
              <a:t>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65776-B548-B58C-C42A-2CF6AD138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8770388" cy="1336042"/>
          </a:xfrm>
        </p:spPr>
        <p:txBody>
          <a:bodyPr/>
          <a:lstStyle/>
          <a:p>
            <a:pPr algn="just"/>
            <a:r>
              <a:rPr lang="en-RU" dirty="0"/>
              <a:t>Sophisticated HW architecture: many programmable pipes, buffers, caches</a:t>
            </a:r>
          </a:p>
          <a:p>
            <a:pPr algn="just"/>
            <a:r>
              <a:rPr lang="en-RU" dirty="0"/>
              <a:t>Need for explicit data transfer</a:t>
            </a:r>
            <a:r>
              <a:rPr lang="en-US" dirty="0"/>
              <a:t>s</a:t>
            </a:r>
            <a:r>
              <a:rPr lang="en-RU" dirty="0"/>
              <a:t> and manual memory management</a:t>
            </a:r>
          </a:p>
          <a:p>
            <a:pPr algn="just"/>
            <a:r>
              <a:rPr lang="en-RU" dirty="0"/>
              <a:t>CUBE and VECTOR unit communications are organized through external memory, it impacts mixed kernels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FBE9-A0AF-4488-7935-7B6A574C1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5DD7-50B5-09BC-363D-64F86DB1B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52827DD-C3C3-DA77-CA39-78F670F5B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0" y="2365909"/>
            <a:ext cx="3670176" cy="20128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D4D1D5-471F-5AD1-DEB0-76C37297B759}"/>
              </a:ext>
            </a:extLst>
          </p:cNvPr>
          <p:cNvSpPr/>
          <p:nvPr/>
        </p:nvSpPr>
        <p:spPr bwMode="auto">
          <a:xfrm>
            <a:off x="2411760" y="2365909"/>
            <a:ext cx="3670176" cy="1177671"/>
          </a:xfrm>
          <a:prstGeom prst="rect">
            <a:avLst/>
          </a:prstGeom>
          <a:solidFill>
            <a:srgbClr val="FF0000">
              <a:alpha val="2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6E0E67-010C-D331-6144-50D570C5199D}"/>
              </a:ext>
            </a:extLst>
          </p:cNvPr>
          <p:cNvSpPr/>
          <p:nvPr/>
        </p:nvSpPr>
        <p:spPr bwMode="auto">
          <a:xfrm>
            <a:off x="2411760" y="3543580"/>
            <a:ext cx="3670176" cy="892828"/>
          </a:xfrm>
          <a:prstGeom prst="rect">
            <a:avLst/>
          </a:prstGeom>
          <a:solidFill>
            <a:srgbClr val="00B050">
              <a:alpha val="2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CD94B3-B185-B80D-55CB-9D6B5F2D97C1}"/>
              </a:ext>
            </a:extLst>
          </p:cNvPr>
          <p:cNvSpPr txBox="1"/>
          <p:nvPr/>
        </p:nvSpPr>
        <p:spPr>
          <a:xfrm>
            <a:off x="6081936" y="2365909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CUBE pipeline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4EE74B-8621-55D3-21D7-F6E219F691F9}"/>
              </a:ext>
            </a:extLst>
          </p:cNvPr>
          <p:cNvSpPr txBox="1"/>
          <p:nvPr/>
        </p:nvSpPr>
        <p:spPr>
          <a:xfrm>
            <a:off x="6106499" y="4129853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dirty="0"/>
              <a:t>VEC pipeline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881005-5F68-4B32-9423-F83212060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10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69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BB8-405A-ADA5-BACA-28CF86BD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Ascend HW: Usage Scenarios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F41E-5D38-D085-C160-AF96485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2047967" cy="759977"/>
          </a:xfrm>
        </p:spPr>
        <p:txBody>
          <a:bodyPr/>
          <a:lstStyle/>
          <a:p>
            <a:r>
              <a:rPr lang="en-RU" dirty="0"/>
              <a:t>Training</a:t>
            </a:r>
          </a:p>
          <a:p>
            <a:r>
              <a:rPr lang="en-RU" dirty="0"/>
              <a:t>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E9CED-7299-3EBB-FC09-B6CB5F4253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67DA3-3045-178B-89FC-926A26E12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61C27-B1C9-C8E9-74E3-9EBB4C67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14" y="951776"/>
            <a:ext cx="2669816" cy="198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590A81-E1E2-582F-9988-F2ADFC55917B}"/>
              </a:ext>
            </a:extLst>
          </p:cNvPr>
          <p:cNvSpPr txBox="1"/>
          <p:nvPr/>
        </p:nvSpPr>
        <p:spPr>
          <a:xfrm>
            <a:off x="5719559" y="3139444"/>
            <a:ext cx="29340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100" b="0" i="0" dirty="0">
                <a:solidFill>
                  <a:srgbClr val="666666"/>
                </a:solidFill>
                <a:effectLst/>
                <a:latin typeface="e-font-regular"/>
              </a:rPr>
              <a:t>The Atlas 200 AI accelerator module (model: 3000) integrates the Ascend processor to implement image recognition and image classification on the device side. Atlas 200 is widely used in AI scenarios such as intelligent cameras, robots, and drones.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43632-B4BA-9ABD-5443-9F995FA8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309" y="951776"/>
            <a:ext cx="2711326" cy="1987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3F71F-A23A-AF6D-BAEC-0049E0AB0078}"/>
              </a:ext>
            </a:extLst>
          </p:cNvPr>
          <p:cNvSpPr txBox="1"/>
          <p:nvPr/>
        </p:nvSpPr>
        <p:spPr>
          <a:xfrm>
            <a:off x="3054964" y="3105106"/>
            <a:ext cx="24300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0" i="0" dirty="0">
                <a:solidFill>
                  <a:srgbClr val="666666"/>
                </a:solidFill>
                <a:effectLst/>
                <a:latin typeface="e-font-regular"/>
              </a:rPr>
              <a:t>The Atlas 900 AI cluster consists of thousands of Ascend processors.</a:t>
            </a:r>
            <a:endParaRPr lang="en-RU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9229-9E45-DAC2-5E02-145E317D6717}"/>
              </a:ext>
            </a:extLst>
          </p:cNvPr>
          <p:cNvSpPr txBox="1"/>
          <p:nvPr/>
        </p:nvSpPr>
        <p:spPr>
          <a:xfrm>
            <a:off x="814395" y="4453281"/>
            <a:ext cx="6372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100" dirty="0"/>
              <a:t>Product </a:t>
            </a:r>
            <a:r>
              <a:rPr lang="en-US" sz="1100" dirty="0"/>
              <a:t>L</a:t>
            </a:r>
            <a:r>
              <a:rPr lang="en-RU" sz="1100" dirty="0"/>
              <a:t>ine: </a:t>
            </a:r>
            <a:r>
              <a:rPr lang="en-RU" sz="1100" dirty="0">
                <a:hlinkClick r:id="rId4"/>
              </a:rPr>
              <a:t>https://e.huawei.com/en/products/computing/ascend</a:t>
            </a:r>
            <a:r>
              <a:rPr lang="en-RU" sz="1100" dirty="0"/>
              <a:t>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4E93079-9E96-48F5-B89C-A44B9B926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11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54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F831-06C1-212F-737E-A539AE9F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Products </a:t>
            </a:r>
            <a:r>
              <a:rPr lang="en-US" dirty="0"/>
              <a:t>T</a:t>
            </a:r>
            <a:r>
              <a:rPr lang="en-RU" dirty="0"/>
              <a:t>hat </a:t>
            </a:r>
            <a:r>
              <a:rPr lang="en-US" dirty="0"/>
              <a:t>S</a:t>
            </a:r>
            <a:r>
              <a:rPr lang="en-RU" dirty="0"/>
              <a:t>upport Ascend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510B-BBFF-5EC6-BC8B-20588171C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8770388" cy="2488170"/>
          </a:xfrm>
        </p:spPr>
        <p:txBody>
          <a:bodyPr/>
          <a:lstStyle/>
          <a:p>
            <a:r>
              <a:rPr lang="en-RU" dirty="0"/>
              <a:t>Huawei CANN</a:t>
            </a:r>
            <a:br>
              <a:rPr lang="en-US" dirty="0"/>
            </a:br>
            <a:r>
              <a:rPr lang="en-GB" dirty="0">
                <a:hlinkClick r:id="rId2"/>
              </a:rPr>
              <a:t>https://www.hiascend.com/en/software/cann</a:t>
            </a:r>
            <a:r>
              <a:rPr lang="en-GB" dirty="0"/>
              <a:t> </a:t>
            </a:r>
          </a:p>
          <a:p>
            <a:r>
              <a:rPr lang="en-GB" dirty="0" err="1"/>
              <a:t>MindSpore</a:t>
            </a:r>
            <a:br>
              <a:rPr lang="en-GB" dirty="0"/>
            </a:br>
            <a:r>
              <a:rPr lang="en-GB" dirty="0">
                <a:hlinkClick r:id="rId3"/>
              </a:rPr>
              <a:t>https://gitee.com/mindspore/mindspore</a:t>
            </a:r>
            <a:r>
              <a:rPr lang="en-GB" dirty="0"/>
              <a:t> </a:t>
            </a:r>
            <a:endParaRPr lang="en-RU" dirty="0"/>
          </a:p>
          <a:p>
            <a:r>
              <a:rPr lang="en-RU" dirty="0"/>
              <a:t>OpenCV</a:t>
            </a:r>
            <a:br>
              <a:rPr lang="en-US" dirty="0"/>
            </a:br>
            <a:r>
              <a:rPr lang="en-GB" dirty="0">
                <a:hlinkClick r:id="rId4"/>
              </a:rPr>
              <a:t>https://github.com/opencv/opencv/wiki/Huawei-CANN-Backend</a:t>
            </a:r>
            <a:r>
              <a:rPr lang="en-RU" dirty="0"/>
              <a:t> </a:t>
            </a:r>
          </a:p>
          <a:p>
            <a:r>
              <a:rPr lang="en-GB" dirty="0" err="1"/>
              <a:t>OpenMMLab</a:t>
            </a:r>
            <a:r>
              <a:rPr lang="en-GB" dirty="0"/>
              <a:t> Detection Toolbox and Benchmark</a:t>
            </a:r>
            <a:br>
              <a:rPr lang="en-GB" dirty="0"/>
            </a:br>
            <a:r>
              <a:rPr lang="en-GB" dirty="0">
                <a:hlinkClick r:id="rId5"/>
              </a:rPr>
              <a:t>https://github.com/open-mmlab/mmdetection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0E60A-311D-24B6-3270-DF4C45153B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40DC-6263-3CBD-B4CD-FCC6403B7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B1840-7AF5-4069-A6F2-2E3EF8B2F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264" y="1131590"/>
            <a:ext cx="1733510" cy="735008"/>
          </a:xfrm>
          <a:prstGeom prst="rect">
            <a:avLst/>
          </a:prstGeom>
        </p:spPr>
      </p:pic>
      <p:pic>
        <p:nvPicPr>
          <p:cNvPr id="3076" name="Picture 4" descr="Open Source @ Huawei">
            <a:extLst>
              <a:ext uri="{FF2B5EF4-FFF2-40B4-BE49-F238E27FC236}">
                <a16:creationId xmlns:a16="http://schemas.microsoft.com/office/drawing/2014/main" id="{FDEB443A-C069-4950-BBE2-29BC8FD1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44298"/>
            <a:ext cx="1733225" cy="14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dia Kit - OpenCV">
            <a:extLst>
              <a:ext uri="{FF2B5EF4-FFF2-40B4-BE49-F238E27FC236}">
                <a16:creationId xmlns:a16="http://schemas.microsoft.com/office/drawing/2014/main" id="{5BB6313D-4C24-4549-A3E2-804D9A8D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99586"/>
            <a:ext cx="1008112" cy="13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oss.openmmlab.com/www/home/annual_star_2023_title.png">
            <a:extLst>
              <a:ext uri="{FF2B5EF4-FFF2-40B4-BE49-F238E27FC236}">
                <a16:creationId xmlns:a16="http://schemas.microsoft.com/office/drawing/2014/main" id="{8A075DCE-6C2F-43CB-BB52-52018583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87" y="2787774"/>
            <a:ext cx="2029143" cy="16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C26C3A-85B9-4E35-86E1-3E5E5C88B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12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926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B737-3134-A94A-DAAA-F26F7334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Programmability: </a:t>
            </a:r>
            <a:r>
              <a:rPr lang="en-US" dirty="0"/>
              <a:t>K</a:t>
            </a:r>
            <a:r>
              <a:rPr lang="en-RU" dirty="0"/>
              <a:t>ernel</a:t>
            </a:r>
            <a:r>
              <a:rPr lang="en-US" dirty="0"/>
              <a:t> (Operator)</a:t>
            </a:r>
            <a:r>
              <a:rPr lang="en-RU" dirty="0"/>
              <a:t> </a:t>
            </a:r>
            <a:r>
              <a:rPr lang="en-US" dirty="0"/>
              <a:t>L</a:t>
            </a:r>
            <a:r>
              <a:rPr lang="en-RU" dirty="0"/>
              <a:t>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930F-5CF5-DEBB-D82A-53E242D7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915566"/>
            <a:ext cx="8770388" cy="364029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Which</a:t>
            </a:r>
            <a:r>
              <a:rPr lang="en-RU" sz="1400" dirty="0"/>
              <a:t> programming interfaces are available for kernel developers?</a:t>
            </a:r>
          </a:p>
          <a:p>
            <a:r>
              <a:rPr lang="en-RU" sz="1400" dirty="0"/>
              <a:t>TBE DSL</a:t>
            </a:r>
          </a:p>
          <a:p>
            <a:pPr lvl="1"/>
            <a:r>
              <a:rPr lang="en-RU" sz="1400" dirty="0"/>
              <a:t>Python API that exposes domain-specific language (DSL) for simple programming</a:t>
            </a:r>
          </a:p>
          <a:p>
            <a:pPr lvl="1"/>
            <a:r>
              <a:rPr lang="en-US" sz="1400" dirty="0"/>
              <a:t>Easier to use but may be slow</a:t>
            </a:r>
            <a:endParaRPr lang="en-RU" sz="1400" dirty="0"/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Currently deprecated</a:t>
            </a:r>
            <a:endParaRPr lang="en-RU" sz="1400" dirty="0">
              <a:solidFill>
                <a:srgbClr val="C00000"/>
              </a:solidFill>
            </a:endParaRPr>
          </a:p>
          <a:p>
            <a:r>
              <a:rPr lang="en-RU" sz="1400" dirty="0"/>
              <a:t>TBE TIK</a:t>
            </a:r>
          </a:p>
          <a:p>
            <a:pPr lvl="1"/>
            <a:r>
              <a:rPr lang="en-RU" sz="1400" dirty="0"/>
              <a:t>Python API that is suitable for low-level development with some enhancements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Currently deprecated</a:t>
            </a:r>
            <a:endParaRPr lang="en-RU" sz="1400" dirty="0">
              <a:solidFill>
                <a:srgbClr val="C00000"/>
              </a:solidFill>
            </a:endParaRPr>
          </a:p>
          <a:p>
            <a:r>
              <a:rPr lang="en-RU" sz="1400" dirty="0"/>
              <a:t>CCE-C</a:t>
            </a:r>
          </a:p>
          <a:p>
            <a:pPr lvl="1"/>
            <a:r>
              <a:rPr lang="en-GB" sz="1400" dirty="0"/>
              <a:t>S</a:t>
            </a:r>
            <a:r>
              <a:rPr lang="en-RU" sz="1400" dirty="0"/>
              <a:t>uitable for low-level programming</a:t>
            </a:r>
            <a:r>
              <a:rPr lang="en-US" sz="1400" dirty="0"/>
              <a:t>, intrinsic-based</a:t>
            </a:r>
            <a:endParaRPr lang="en-RU" sz="1400" dirty="0"/>
          </a:p>
          <a:p>
            <a:pPr lvl="1"/>
            <a:r>
              <a:rPr lang="en-US" sz="1400" dirty="0"/>
              <a:t>P</a:t>
            </a:r>
            <a:r>
              <a:rPr lang="en-RU" sz="1400" dirty="0"/>
              <a:t>oorly documented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N</a:t>
            </a:r>
            <a:r>
              <a:rPr lang="en-RU" sz="1400" dirty="0">
                <a:solidFill>
                  <a:srgbClr val="C00000"/>
                </a:solidFill>
              </a:rPr>
              <a:t>ot supposed to be used by end users</a:t>
            </a:r>
          </a:p>
          <a:p>
            <a:r>
              <a:rPr lang="en-RU" sz="1400" b="1" dirty="0"/>
              <a:t>Ascend C </a:t>
            </a:r>
            <a:r>
              <a:rPr lang="en-US" sz="1400" b="1" dirty="0"/>
              <a:t>L</a:t>
            </a:r>
            <a:r>
              <a:rPr lang="en-RU" sz="1400" b="1" dirty="0"/>
              <a:t>anguage</a:t>
            </a:r>
          </a:p>
          <a:p>
            <a:pPr lvl="1"/>
            <a:r>
              <a:rPr lang="en-US" sz="1400" dirty="0"/>
              <a:t>S</a:t>
            </a:r>
            <a:r>
              <a:rPr lang="en-RU" sz="1400" dirty="0"/>
              <a:t>uggested for using by Huawei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694B-A22A-4011-62E4-7FB297F9C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EDD20-5E50-912A-1821-A0C7AFBEC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4098" name="Picture 2" descr="3D C Programming Language Logo 12697300 PNG">
            <a:extLst>
              <a:ext uri="{FF2B5EF4-FFF2-40B4-BE49-F238E27FC236}">
                <a16:creationId xmlns:a16="http://schemas.microsoft.com/office/drawing/2014/main" id="{9D01F27D-DD61-41AE-A5D1-7DF3E292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075806"/>
            <a:ext cx="1347614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ython logo">
            <a:extLst>
              <a:ext uri="{FF2B5EF4-FFF2-40B4-BE49-F238E27FC236}">
                <a16:creationId xmlns:a16="http://schemas.microsoft.com/office/drawing/2014/main" id="{6DA33B64-1053-4D6F-BEC5-95C9BB8F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00" y="1422346"/>
            <a:ext cx="1709936" cy="115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5D3F34-DEAA-483A-AB0F-16B39700A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13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71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tting started with PyTorch. Deep Learning and Artificial… | by Navaneeth  Dinesh | Medium">
            <a:extLst>
              <a:ext uri="{FF2B5EF4-FFF2-40B4-BE49-F238E27FC236}">
                <a16:creationId xmlns:a16="http://schemas.microsoft.com/office/drawing/2014/main" id="{AD37EAFE-ACD1-4A51-9134-DBEE4678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80" y="2715766"/>
            <a:ext cx="1739427" cy="11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7AD52-1576-393B-33F7-32956EC4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Programmability: </a:t>
            </a:r>
            <a:r>
              <a:rPr lang="en-US" dirty="0"/>
              <a:t>N</a:t>
            </a:r>
            <a:r>
              <a:rPr lang="en-RU" dirty="0"/>
              <a:t>etwork </a:t>
            </a:r>
            <a:r>
              <a:rPr lang="en-US" dirty="0"/>
              <a:t>L</a:t>
            </a:r>
            <a:r>
              <a:rPr lang="en-RU" dirty="0"/>
              <a:t>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A5FC-F4A7-427A-3894-F6240708D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0"/>
            <a:ext cx="8770388" cy="3911231"/>
          </a:xfrm>
        </p:spPr>
        <p:txBody>
          <a:bodyPr/>
          <a:lstStyle/>
          <a:p>
            <a:pPr marL="0" indent="0">
              <a:buNone/>
            </a:pPr>
            <a:r>
              <a:rPr lang="en-RU" dirty="0"/>
              <a:t>CANN stack supports integration to the following </a:t>
            </a:r>
            <a:r>
              <a:rPr lang="en-US" dirty="0"/>
              <a:t>ML/DL frameworks</a:t>
            </a:r>
            <a:r>
              <a:rPr lang="en-RU" dirty="0"/>
              <a:t> </a:t>
            </a:r>
          </a:p>
          <a:p>
            <a:r>
              <a:rPr lang="en-RU" dirty="0"/>
              <a:t>PyTorch kernels integration</a:t>
            </a:r>
          </a:p>
          <a:p>
            <a:pPr lvl="1"/>
            <a:r>
              <a:rPr lang="en-GB" dirty="0">
                <a:hlinkClick r:id="rId3"/>
              </a:rPr>
              <a:t>https://gitee.com/ascend/torch</a:t>
            </a:r>
            <a:r>
              <a:rPr lang="en-RU" dirty="0"/>
              <a:t> </a:t>
            </a:r>
          </a:p>
          <a:p>
            <a:r>
              <a:rPr lang="en-RU" dirty="0"/>
              <a:t>ONNX</a:t>
            </a:r>
          </a:p>
          <a:p>
            <a:pPr lvl="1"/>
            <a:r>
              <a:rPr lang="en-GB" dirty="0">
                <a:hlinkClick r:id="rId4"/>
              </a:rPr>
              <a:t>https://github.com/microsoft/onnxruntime/tree/main/onnxruntime/core/providers/cann</a:t>
            </a:r>
            <a:r>
              <a:rPr lang="en-RU" dirty="0"/>
              <a:t> </a:t>
            </a:r>
          </a:p>
          <a:p>
            <a:r>
              <a:rPr lang="en-RU" dirty="0"/>
              <a:t>MindSpore</a:t>
            </a:r>
          </a:p>
          <a:p>
            <a:pPr lvl="1"/>
            <a:r>
              <a:rPr lang="en-GB" dirty="0">
                <a:hlinkClick r:id="rId5"/>
              </a:rPr>
              <a:t>https://gitee.com/mindspore/mindspore</a:t>
            </a:r>
            <a:r>
              <a:rPr lang="en-RU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87372-F25D-CA0B-5830-B7B0A9772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2BE49-EFC0-8114-AE92-9B44195C6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8" name="Picture 4" descr="Open Source @ Huawei">
            <a:extLst>
              <a:ext uri="{FF2B5EF4-FFF2-40B4-BE49-F238E27FC236}">
                <a16:creationId xmlns:a16="http://schemas.microsoft.com/office/drawing/2014/main" id="{5D5384C5-2786-4307-BFE5-2E440E91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9822"/>
            <a:ext cx="1733225" cy="14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F AI &amp; Data Foundation Logos and Artwork - ONNX">
            <a:extLst>
              <a:ext uri="{FF2B5EF4-FFF2-40B4-BE49-F238E27FC236}">
                <a16:creationId xmlns:a16="http://schemas.microsoft.com/office/drawing/2014/main" id="{DF7F0CE6-FB71-44A6-9A4D-19D62940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54" y="3182192"/>
            <a:ext cx="1306339" cy="13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82F0C9-E80B-4145-BB72-908BC449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14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94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5E1EFB-E65E-4F8C-8772-C4B3EDD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27734"/>
            <a:ext cx="8568952" cy="504056"/>
          </a:xfrm>
        </p:spPr>
        <p:txBody>
          <a:bodyPr/>
          <a:lstStyle/>
          <a:p>
            <a:r>
              <a:rPr lang="en-US" dirty="0"/>
              <a:t>Ascend C language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3C322-BE8D-43BD-A13A-1E551985D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98E85-34CC-4BD5-9E6E-0030AE60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121101-8238-4BF2-BFD9-62EC90B8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15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88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CAA2-1BFA-3436-B2D2-1B3736B1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C</a:t>
            </a:r>
            <a:r>
              <a:rPr lang="en-US" dirty="0"/>
              <a:t>: Documentation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E5E7-C1FE-6305-E910-1CFCFD70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8" y="803660"/>
            <a:ext cx="8626372" cy="3911231"/>
          </a:xfrm>
        </p:spPr>
        <p:txBody>
          <a:bodyPr/>
          <a:lstStyle/>
          <a:p>
            <a:r>
              <a:rPr lang="en-GB" dirty="0"/>
              <a:t>Website: </a:t>
            </a:r>
            <a:r>
              <a:rPr lang="en-GB" dirty="0">
                <a:hlinkClick r:id="rId2"/>
              </a:rPr>
              <a:t>https://www.hiascend.com/ascend-c</a:t>
            </a:r>
            <a:r>
              <a:rPr lang="en-GB" dirty="0"/>
              <a:t> (</a:t>
            </a:r>
            <a:r>
              <a:rPr lang="en-GB" dirty="0" err="1"/>
              <a:t>中文</a:t>
            </a:r>
            <a:r>
              <a:rPr lang="en-GB" dirty="0"/>
              <a:t>)</a:t>
            </a:r>
          </a:p>
          <a:p>
            <a:r>
              <a:rPr lang="en-GB" dirty="0"/>
              <a:t>Detailed Programming Guide: </a:t>
            </a:r>
            <a:r>
              <a:rPr lang="en-GB" dirty="0">
                <a:hlinkClick r:id="rId3"/>
              </a:rPr>
              <a:t>https://www.hiascend.com/document/detail/zh/CANNCommunityEdition/80RC1alpha001/devguide/opdevg/ascendcopdevg/atlas_ascendc_10_0001.html</a:t>
            </a:r>
            <a:r>
              <a:rPr lang="en-GB" dirty="0"/>
              <a:t> (</a:t>
            </a:r>
            <a:r>
              <a:rPr lang="en-GB" dirty="0" err="1"/>
              <a:t>中文</a:t>
            </a:r>
            <a:r>
              <a:rPr lang="en-GB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0C0A1-54C2-F1D3-5665-2FCD13CA5A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4657F-D10F-FBA2-BDA3-596356844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D1E0A5-F74E-4B94-A383-792F150F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32" y="2113597"/>
            <a:ext cx="5307735" cy="2597402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4CA9C46-94B3-401B-912C-5CD4DACE3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16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09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F64E-20BB-362A-1D7F-C9031E1F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Host and device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8245-C12B-29E6-CA5D-4683CD65B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Host code and device code</a:t>
            </a:r>
          </a:p>
          <a:p>
            <a:pPr lvl="1"/>
            <a:r>
              <a:rPr lang="en-GB" dirty="0"/>
              <a:t>Host code: code that runs on the CPU. It typically includes setup, data preparation, launching GPU/NPU kernels, and handling the results returned from the GPU/NPU.</a:t>
            </a:r>
          </a:p>
          <a:p>
            <a:pPr lvl="1"/>
            <a:r>
              <a:rPr lang="en-GB" dirty="0"/>
              <a:t>Device code: This is the code that runs on the GPU/NPU. Device code operates on data stored in device memory and is executed by many threads in parallel.</a:t>
            </a:r>
            <a:endParaRPr lang="en-RU" dirty="0"/>
          </a:p>
          <a:p>
            <a:r>
              <a:rPr lang="en-RU" dirty="0"/>
              <a:t>Host/device code split implementation in Ascend C</a:t>
            </a:r>
          </a:p>
          <a:p>
            <a:pPr lvl="1"/>
            <a:r>
              <a:rPr lang="en-RU" dirty="0"/>
              <a:t>Similarities with CUDA</a:t>
            </a:r>
          </a:p>
          <a:p>
            <a:pPr lvl="2"/>
            <a:r>
              <a:rPr lang="en-RU" dirty="0"/>
              <a:t>NPU kernel invocation logic is the same</a:t>
            </a:r>
          </a:p>
          <a:p>
            <a:pPr lvl="1"/>
            <a:r>
              <a:rPr lang="en-RU" dirty="0"/>
              <a:t>Difference</a:t>
            </a:r>
          </a:p>
          <a:p>
            <a:pPr lvl="2"/>
            <a:r>
              <a:rPr lang="en-RU" dirty="0"/>
              <a:t>API for NPU invocations </a:t>
            </a:r>
            <a:r>
              <a:rPr lang="en-GB" dirty="0"/>
              <a:t>has differences with CUDA one</a:t>
            </a:r>
            <a:endParaRPr lang="en-RU" dirty="0"/>
          </a:p>
          <a:p>
            <a:pPr lvl="2"/>
            <a:r>
              <a:rPr lang="en-RU" dirty="0"/>
              <a:t>In addition, there is a separate CPU debug mode that allowas to execute code on CPU instead of NPU that uses differerent code invocation API</a:t>
            </a:r>
          </a:p>
          <a:p>
            <a:pPr lvl="2"/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86603-F146-DD15-B42F-888C8B1675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F3D0-8494-2674-370A-D49CD7016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F181-39A5-EE3F-08EC-F59479752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17</a:t>
            </a:fld>
            <a:r>
              <a:rPr lang="en-US"/>
              <a:t>/22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F23E3-47C8-EC96-9934-BB01C122CB58}"/>
              </a:ext>
            </a:extLst>
          </p:cNvPr>
          <p:cNvSpPr txBox="1"/>
          <p:nvPr/>
        </p:nvSpPr>
        <p:spPr>
          <a:xfrm>
            <a:off x="5804674" y="2355726"/>
            <a:ext cx="279005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    // Kernel invocation with N threads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VecAdd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&lt;&lt;&lt;</a:t>
            </a:r>
            <a:r>
              <a:rPr lang="en-US" sz="9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N&gt;&gt;&gt;(A, B, C);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405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9A0B4B-FF20-53AA-4DC4-5C2447A0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5" y="1214925"/>
            <a:ext cx="3853769" cy="3401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0F9A6-73AF-E7D4-5FD4-D42435B2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C By Example: HelloWorld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E466-DB89-D752-310D-4818B8B94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8770388" cy="390275"/>
          </a:xfrm>
        </p:spPr>
        <p:txBody>
          <a:bodyPr/>
          <a:lstStyle/>
          <a:p>
            <a:r>
              <a:rPr lang="en-RU" dirty="0"/>
              <a:t>Example that prints “Hello World”</a:t>
            </a: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97DE8-880C-A489-CCFF-142B0B206D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4C89B-0EA2-A38F-8B3E-DBAD090A6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B21D5-4C29-3B0B-D620-3FBF569D9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18</a:t>
            </a:fld>
            <a:r>
              <a:rPr lang="en-US"/>
              <a:t>/22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53E2A-EE28-07D5-9235-8F84B2B04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97" y="1815628"/>
            <a:ext cx="4828328" cy="2016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5E4305-B419-7200-2D73-8962685ED53F}"/>
              </a:ext>
            </a:extLst>
          </p:cNvPr>
          <p:cNvSpPr txBox="1"/>
          <p:nvPr/>
        </p:nvSpPr>
        <p:spPr>
          <a:xfrm>
            <a:off x="1187624" y="1129709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RU" sz="1100" dirty="0">
                <a:latin typeface="Arial" panose="020B0604020202020204" pitchFamily="34" charset="0"/>
                <a:cs typeface="Arial" panose="020B0604020202020204" pitchFamily="34" charset="0"/>
              </a:rPr>
              <a:t>ain.cpp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2DAB7-887C-E1BD-2305-FDE25FB740DA}"/>
              </a:ext>
            </a:extLst>
          </p:cNvPr>
          <p:cNvSpPr txBox="1"/>
          <p:nvPr/>
        </p:nvSpPr>
        <p:spPr>
          <a:xfrm>
            <a:off x="5217840" y="1446044"/>
            <a:ext cx="1167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RU" sz="1100" dirty="0">
                <a:latin typeface="Arial" panose="020B0604020202020204" pitchFamily="34" charset="0"/>
                <a:cs typeface="Arial" panose="020B0604020202020204" pitchFamily="34" charset="0"/>
              </a:rPr>
              <a:t>.cpp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A6EEE-4773-E88C-606F-552F439BBA51}"/>
              </a:ext>
            </a:extLst>
          </p:cNvPr>
          <p:cNvSpPr txBox="1"/>
          <p:nvPr/>
        </p:nvSpPr>
        <p:spPr>
          <a:xfrm>
            <a:off x="3965697" y="4501208"/>
            <a:ext cx="52316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000" dirty="0">
                <a:latin typeface="Arial" panose="020B0604020202020204" pitchFamily="34" charset="0"/>
                <a:cs typeface="Arial" panose="020B0604020202020204" pitchFamily="34" charset="0"/>
              </a:rPr>
              <a:t>Source code: 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https://gitee.com/ascend/samples/tree/master/operator/HelloWorldSample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2C641-A102-BBAB-E99E-CD09F70B0992}"/>
              </a:ext>
            </a:extLst>
          </p:cNvPr>
          <p:cNvSpPr/>
          <p:nvPr/>
        </p:nvSpPr>
        <p:spPr bwMode="auto">
          <a:xfrm>
            <a:off x="349975" y="1881462"/>
            <a:ext cx="909657" cy="13607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4F5897-38C2-C543-7995-D6E97DCD7441}"/>
              </a:ext>
            </a:extLst>
          </p:cNvPr>
          <p:cNvSpPr/>
          <p:nvPr/>
        </p:nvSpPr>
        <p:spPr bwMode="auto">
          <a:xfrm>
            <a:off x="539552" y="2623392"/>
            <a:ext cx="1121688" cy="2394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19F94-9D6C-CE12-A9AF-7A2C093F763D}"/>
              </a:ext>
            </a:extLst>
          </p:cNvPr>
          <p:cNvSpPr/>
          <p:nvPr/>
        </p:nvSpPr>
        <p:spPr bwMode="auto">
          <a:xfrm>
            <a:off x="539551" y="2388930"/>
            <a:ext cx="1713073" cy="6262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24E66-710B-0AE6-ACC2-2D071082E136}"/>
              </a:ext>
            </a:extLst>
          </p:cNvPr>
          <p:cNvSpPr/>
          <p:nvPr/>
        </p:nvSpPr>
        <p:spPr bwMode="auto">
          <a:xfrm>
            <a:off x="539550" y="3015149"/>
            <a:ext cx="1713073" cy="234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18" name="Соединитель: уступ 10">
            <a:extLst>
              <a:ext uri="{FF2B5EF4-FFF2-40B4-BE49-F238E27FC236}">
                <a16:creationId xmlns:a16="http://schemas.microsoft.com/office/drawing/2014/main" id="{196517F6-E472-C3EB-DD71-9AAE86A4F5D6}"/>
              </a:ext>
            </a:extLst>
          </p:cNvPr>
          <p:cNvCxnSpPr>
            <a:cxnSpLocks/>
            <a:stCxn id="19" idx="6"/>
          </p:cNvCxnSpPr>
          <p:nvPr/>
        </p:nvCxnSpPr>
        <p:spPr bwMode="auto">
          <a:xfrm>
            <a:off x="1331640" y="1947497"/>
            <a:ext cx="1944216" cy="7004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Овал 11">
            <a:extLst>
              <a:ext uri="{FF2B5EF4-FFF2-40B4-BE49-F238E27FC236}">
                <a16:creationId xmlns:a16="http://schemas.microsoft.com/office/drawing/2014/main" id="{4D68A5E2-F1C9-F2FD-0273-3529073A312F}"/>
              </a:ext>
            </a:extLst>
          </p:cNvPr>
          <p:cNvSpPr/>
          <p:nvPr/>
        </p:nvSpPr>
        <p:spPr bwMode="auto">
          <a:xfrm>
            <a:off x="1259632" y="1911493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75BF7-AF42-8343-3E19-707806F011CF}"/>
              </a:ext>
            </a:extLst>
          </p:cNvPr>
          <p:cNvSpPr txBox="1"/>
          <p:nvPr/>
        </p:nvSpPr>
        <p:spPr>
          <a:xfrm>
            <a:off x="3203848" y="1863649"/>
            <a:ext cx="8338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ACL* Runtime (RT) API header file</a:t>
            </a:r>
          </a:p>
        </p:txBody>
      </p:sp>
      <p:cxnSp>
        <p:nvCxnSpPr>
          <p:cNvPr id="22" name="Соединитель: уступ 10">
            <a:extLst>
              <a:ext uri="{FF2B5EF4-FFF2-40B4-BE49-F238E27FC236}">
                <a16:creationId xmlns:a16="http://schemas.microsoft.com/office/drawing/2014/main" id="{AE1CABDE-306C-FC10-06DD-CCF24D5A4749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1736174" y="2749099"/>
            <a:ext cx="1227279" cy="1137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Овал 11">
            <a:extLst>
              <a:ext uri="{FF2B5EF4-FFF2-40B4-BE49-F238E27FC236}">
                <a16:creationId xmlns:a16="http://schemas.microsoft.com/office/drawing/2014/main" id="{F9FAF605-7302-14EB-E73A-919B07F79E42}"/>
              </a:ext>
            </a:extLst>
          </p:cNvPr>
          <p:cNvSpPr/>
          <p:nvPr/>
        </p:nvSpPr>
        <p:spPr bwMode="auto">
          <a:xfrm>
            <a:off x="1664166" y="2713095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5" name="Соединитель: уступ 10">
            <a:extLst>
              <a:ext uri="{FF2B5EF4-FFF2-40B4-BE49-F238E27FC236}">
                <a16:creationId xmlns:a16="http://schemas.microsoft.com/office/drawing/2014/main" id="{25C1A40C-2E0D-6734-44B5-9F21417F1F67}"/>
              </a:ext>
            </a:extLst>
          </p:cNvPr>
          <p:cNvCxnSpPr>
            <a:cxnSpLocks/>
            <a:stCxn id="26" idx="6"/>
          </p:cNvCxnSpPr>
          <p:nvPr/>
        </p:nvCxnSpPr>
        <p:spPr bwMode="auto">
          <a:xfrm>
            <a:off x="2321489" y="2454851"/>
            <a:ext cx="692984" cy="1046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Овал 11">
            <a:extLst>
              <a:ext uri="{FF2B5EF4-FFF2-40B4-BE49-F238E27FC236}">
                <a16:creationId xmlns:a16="http://schemas.microsoft.com/office/drawing/2014/main" id="{E52A159F-4A5A-BD4B-CC96-915C04189330}"/>
              </a:ext>
            </a:extLst>
          </p:cNvPr>
          <p:cNvSpPr/>
          <p:nvPr/>
        </p:nvSpPr>
        <p:spPr bwMode="auto">
          <a:xfrm>
            <a:off x="2249481" y="2418847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D11B3-4D0B-830F-93B6-975B21F7EAC9}"/>
              </a:ext>
            </a:extLst>
          </p:cNvPr>
          <p:cNvSpPr txBox="1"/>
          <p:nvPr/>
        </p:nvSpPr>
        <p:spPr>
          <a:xfrm>
            <a:off x="2980799" y="2400758"/>
            <a:ext cx="72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ACL context initialization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97EDBF-1FF8-F2C0-5C55-3CF1CFA575DE}"/>
              </a:ext>
            </a:extLst>
          </p:cNvPr>
          <p:cNvSpPr txBox="1"/>
          <p:nvPr/>
        </p:nvSpPr>
        <p:spPr>
          <a:xfrm>
            <a:off x="3965697" y="4292496"/>
            <a:ext cx="52316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* ACL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– Ascend Compute Library</a:t>
            </a:r>
            <a:endParaRPr lang="en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5BA4A-7AB0-1722-949F-08F6B99A1DEC}"/>
              </a:ext>
            </a:extLst>
          </p:cNvPr>
          <p:cNvSpPr txBox="1"/>
          <p:nvPr/>
        </p:nvSpPr>
        <p:spPr>
          <a:xfrm>
            <a:off x="2942464" y="2713057"/>
            <a:ext cx="78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Ascend device selection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B44106-43C1-2943-2B2B-D57A304CA78C}"/>
              </a:ext>
            </a:extLst>
          </p:cNvPr>
          <p:cNvSpPr/>
          <p:nvPr/>
        </p:nvSpPr>
        <p:spPr bwMode="auto">
          <a:xfrm>
            <a:off x="536409" y="3388208"/>
            <a:ext cx="1515312" cy="33567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21651-E0C3-3584-4769-C83D348D5A21}"/>
              </a:ext>
            </a:extLst>
          </p:cNvPr>
          <p:cNvSpPr/>
          <p:nvPr/>
        </p:nvSpPr>
        <p:spPr bwMode="auto">
          <a:xfrm>
            <a:off x="4247309" y="3325342"/>
            <a:ext cx="3163640" cy="4710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4" name="Соединитель: уступ 10">
            <a:extLst>
              <a:ext uri="{FF2B5EF4-FFF2-40B4-BE49-F238E27FC236}">
                <a16:creationId xmlns:a16="http://schemas.microsoft.com/office/drawing/2014/main" id="{7B61F926-1216-3668-557A-3D195A08A74B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 flipV="1">
            <a:off x="2117706" y="3325342"/>
            <a:ext cx="746527" cy="1237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Овал 11">
            <a:extLst>
              <a:ext uri="{FF2B5EF4-FFF2-40B4-BE49-F238E27FC236}">
                <a16:creationId xmlns:a16="http://schemas.microsoft.com/office/drawing/2014/main" id="{D9932D68-1438-4606-606A-76F7C230D1D1}"/>
              </a:ext>
            </a:extLst>
          </p:cNvPr>
          <p:cNvSpPr/>
          <p:nvPr/>
        </p:nvSpPr>
        <p:spPr bwMode="auto">
          <a:xfrm>
            <a:off x="2045698" y="3413056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9" name="Соединитель: уступ 10">
            <a:extLst>
              <a:ext uri="{FF2B5EF4-FFF2-40B4-BE49-F238E27FC236}">
                <a16:creationId xmlns:a16="http://schemas.microsoft.com/office/drawing/2014/main" id="{8D12992E-57E2-9B62-874E-FD38328E359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491880" y="3319390"/>
            <a:ext cx="709332" cy="12452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Овал 11">
            <a:extLst>
              <a:ext uri="{FF2B5EF4-FFF2-40B4-BE49-F238E27FC236}">
                <a16:creationId xmlns:a16="http://schemas.microsoft.com/office/drawing/2014/main" id="{D20A0F12-32AD-5E5E-3FA5-59A3E00F9DFA}"/>
              </a:ext>
            </a:extLst>
          </p:cNvPr>
          <p:cNvSpPr/>
          <p:nvPr/>
        </p:nvSpPr>
        <p:spPr bwMode="auto">
          <a:xfrm>
            <a:off x="4165208" y="3407915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E4858D-B56D-2DD2-05C2-4FB7FB489EDD}"/>
              </a:ext>
            </a:extLst>
          </p:cNvPr>
          <p:cNvSpPr txBox="1"/>
          <p:nvPr/>
        </p:nvSpPr>
        <p:spPr>
          <a:xfrm>
            <a:off x="2807547" y="3174426"/>
            <a:ext cx="78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Kernel invocation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F7ADBB-A587-E9CE-9187-BF6A43531761}"/>
              </a:ext>
            </a:extLst>
          </p:cNvPr>
          <p:cNvSpPr/>
          <p:nvPr/>
        </p:nvSpPr>
        <p:spPr bwMode="auto">
          <a:xfrm>
            <a:off x="536409" y="3860495"/>
            <a:ext cx="1299287" cy="47934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4" name="Соединитель: уступ 10">
            <a:extLst>
              <a:ext uri="{FF2B5EF4-FFF2-40B4-BE49-F238E27FC236}">
                <a16:creationId xmlns:a16="http://schemas.microsoft.com/office/drawing/2014/main" id="{5A5C5E8E-2394-C785-02F8-90F27A06DF88}"/>
              </a:ext>
            </a:extLst>
          </p:cNvPr>
          <p:cNvCxnSpPr>
            <a:cxnSpLocks/>
            <a:stCxn id="45" idx="6"/>
            <a:endCxn id="46" idx="1"/>
          </p:cNvCxnSpPr>
          <p:nvPr/>
        </p:nvCxnSpPr>
        <p:spPr bwMode="auto">
          <a:xfrm>
            <a:off x="1902989" y="4082835"/>
            <a:ext cx="720065" cy="10963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Овал 11">
            <a:extLst>
              <a:ext uri="{FF2B5EF4-FFF2-40B4-BE49-F238E27FC236}">
                <a16:creationId xmlns:a16="http://schemas.microsoft.com/office/drawing/2014/main" id="{DFDDFD52-3A63-BDA3-08C5-E459DDE8EBCD}"/>
              </a:ext>
            </a:extLst>
          </p:cNvPr>
          <p:cNvSpPr/>
          <p:nvPr/>
        </p:nvSpPr>
        <p:spPr bwMode="auto">
          <a:xfrm>
            <a:off x="1830981" y="4046831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E71375-94FE-7044-FCB5-C4F32763435E}"/>
              </a:ext>
            </a:extLst>
          </p:cNvPr>
          <p:cNvSpPr txBox="1"/>
          <p:nvPr/>
        </p:nvSpPr>
        <p:spPr>
          <a:xfrm>
            <a:off x="2623054" y="3984719"/>
            <a:ext cx="7828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ACL context de-initialization (finalization)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ACC855-0EE5-9A22-E8E7-FDB0144264D8}"/>
              </a:ext>
            </a:extLst>
          </p:cNvPr>
          <p:cNvSpPr/>
          <p:nvPr/>
        </p:nvSpPr>
        <p:spPr bwMode="auto">
          <a:xfrm>
            <a:off x="4272717" y="2366938"/>
            <a:ext cx="1612823" cy="1239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9" name="Соединитель: уступ 10">
            <a:extLst>
              <a:ext uri="{FF2B5EF4-FFF2-40B4-BE49-F238E27FC236}">
                <a16:creationId xmlns:a16="http://schemas.microsoft.com/office/drawing/2014/main" id="{64256749-BFC3-CFDE-4851-58F597623F90}"/>
              </a:ext>
            </a:extLst>
          </p:cNvPr>
          <p:cNvCxnSpPr>
            <a:cxnSpLocks/>
            <a:stCxn id="50" idx="6"/>
          </p:cNvCxnSpPr>
          <p:nvPr/>
        </p:nvCxnSpPr>
        <p:spPr bwMode="auto">
          <a:xfrm>
            <a:off x="5960958" y="2416997"/>
            <a:ext cx="1944216" cy="7004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Овал 11">
            <a:extLst>
              <a:ext uri="{FF2B5EF4-FFF2-40B4-BE49-F238E27FC236}">
                <a16:creationId xmlns:a16="http://schemas.microsoft.com/office/drawing/2014/main" id="{0771E116-E31B-100D-F047-6BD309B527EF}"/>
              </a:ext>
            </a:extLst>
          </p:cNvPr>
          <p:cNvSpPr/>
          <p:nvPr/>
        </p:nvSpPr>
        <p:spPr bwMode="auto">
          <a:xfrm>
            <a:off x="5888950" y="2380993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6CC96-32D6-13CC-11DE-F7AD0A897D2F}"/>
              </a:ext>
            </a:extLst>
          </p:cNvPr>
          <p:cNvSpPr txBox="1"/>
          <p:nvPr/>
        </p:nvSpPr>
        <p:spPr>
          <a:xfrm>
            <a:off x="7821610" y="2298128"/>
            <a:ext cx="9268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Device side operator library (Ascend C API)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520FC7-F0A3-55AC-8AF9-E3192B3D9C0A}"/>
              </a:ext>
            </a:extLst>
          </p:cNvPr>
          <p:cNvSpPr txBox="1"/>
          <p:nvPr/>
        </p:nvSpPr>
        <p:spPr>
          <a:xfrm>
            <a:off x="7524328" y="2821600"/>
            <a:ext cx="92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700" dirty="0">
                <a:latin typeface="Arial" panose="020B0604020202020204" pitchFamily="34" charset="0"/>
                <a:cs typeface="Arial" panose="020B0604020202020204" pitchFamily="34" charset="0"/>
              </a:rPr>
              <a:t>Device side printf-like function</a:t>
            </a:r>
          </a:p>
        </p:txBody>
      </p:sp>
      <p:cxnSp>
        <p:nvCxnSpPr>
          <p:cNvPr id="53" name="Соединитель: уступ 10">
            <a:extLst>
              <a:ext uri="{FF2B5EF4-FFF2-40B4-BE49-F238E27FC236}">
                <a16:creationId xmlns:a16="http://schemas.microsoft.com/office/drawing/2014/main" id="{1EB0AF0E-6E36-E7E8-C654-F75128ADEDC3}"/>
              </a:ext>
            </a:extLst>
          </p:cNvPr>
          <p:cNvCxnSpPr>
            <a:cxnSpLocks/>
            <a:stCxn id="54" idx="6"/>
            <a:endCxn id="52" idx="1"/>
          </p:cNvCxnSpPr>
          <p:nvPr/>
        </p:nvCxnSpPr>
        <p:spPr bwMode="auto">
          <a:xfrm>
            <a:off x="6135292" y="2922338"/>
            <a:ext cx="1389036" cy="531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Овал 11">
            <a:extLst>
              <a:ext uri="{FF2B5EF4-FFF2-40B4-BE49-F238E27FC236}">
                <a16:creationId xmlns:a16="http://schemas.microsoft.com/office/drawing/2014/main" id="{430EC502-1BD1-5A13-320B-2E88B1AA4998}"/>
              </a:ext>
            </a:extLst>
          </p:cNvPr>
          <p:cNvSpPr/>
          <p:nvPr/>
        </p:nvSpPr>
        <p:spPr bwMode="auto">
          <a:xfrm>
            <a:off x="6063284" y="2886334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D83F88-3243-02F0-3927-A51B29A2E805}"/>
              </a:ext>
            </a:extLst>
          </p:cNvPr>
          <p:cNvSpPr/>
          <p:nvPr/>
        </p:nvSpPr>
        <p:spPr bwMode="auto">
          <a:xfrm>
            <a:off x="4491609" y="2851050"/>
            <a:ext cx="1571676" cy="14197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6EF5-F175-E784-BD20-4C754E7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C By Example</a:t>
            </a:r>
            <a:r>
              <a:rPr lang="en-RU"/>
              <a:t>: build &amp; run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FD3F-3806-0CBF-0CD9-702E4D06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0"/>
            <a:ext cx="4064191" cy="3911231"/>
          </a:xfrm>
        </p:spPr>
        <p:txBody>
          <a:bodyPr/>
          <a:lstStyle/>
          <a:p>
            <a:r>
              <a:rPr lang="en-RU" dirty="0"/>
              <a:t>CMakeLists.txt</a:t>
            </a:r>
          </a:p>
          <a:p>
            <a:pPr lvl="1"/>
            <a:r>
              <a:rPr lang="en-GB" sz="1100" dirty="0">
                <a:hlinkClick r:id="rId2"/>
              </a:rPr>
              <a:t>https://gitee.com/ascend/samples/blob/master/operator/ascendc/0_introduction/3_add_kernellaunch/AddKernelInvocationNeo/CMakeLists.txt</a:t>
            </a:r>
            <a:endParaRPr lang="en-GB" sz="1100" dirty="0"/>
          </a:p>
          <a:p>
            <a:r>
              <a:rPr lang="en-RU" dirty="0"/>
              <a:t>Build &amp; run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09A-52CA-1557-20E2-3402FE1A15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E485-96DB-847D-4406-D262B4086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4B14-0F36-2A68-96C4-96F3F2673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19</a:t>
            </a:fld>
            <a:r>
              <a:rPr lang="en-US"/>
              <a:t>/22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BAD6-DAE1-FAFD-1922-9D1A4EC3947B}"/>
              </a:ext>
            </a:extLst>
          </p:cNvPr>
          <p:cNvSpPr txBox="1"/>
          <p:nvPr/>
        </p:nvSpPr>
        <p:spPr>
          <a:xfrm>
            <a:off x="443666" y="2042251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-rf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build </a:t>
            </a:r>
          </a:p>
          <a:p>
            <a:r>
              <a:rPr lang="en-GB" sz="1200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GB" sz="1200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 </a:t>
            </a:r>
          </a:p>
          <a:p>
            <a:r>
              <a:rPr lang="en-GB" sz="12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cmake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build </a:t>
            </a:r>
          </a:p>
          <a:p>
            <a:r>
              <a:rPr lang="en-GB" sz="12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cmake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--build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build </a:t>
            </a:r>
            <a:r>
              <a:rPr lang="en-GB" sz="12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-j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sz="12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cmake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--install</a:t>
            </a:r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build </a:t>
            </a:r>
          </a:p>
          <a:p>
            <a:r>
              <a:rPr lang="en-GB" sz="12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./build/main</a:t>
            </a:r>
            <a:endParaRPr lang="en-RU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28724E-C74A-7BF2-5A14-B3BCD07A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739749"/>
            <a:ext cx="4723883" cy="40234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E3290A-9245-7C51-42A2-C92D0D211729}"/>
              </a:ext>
            </a:extLst>
          </p:cNvPr>
          <p:cNvSpPr/>
          <p:nvPr/>
        </p:nvSpPr>
        <p:spPr bwMode="auto">
          <a:xfrm>
            <a:off x="4520629" y="1527175"/>
            <a:ext cx="2499643" cy="82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32EB4-A140-1F95-8404-AD4DA282A1A3}"/>
              </a:ext>
            </a:extLst>
          </p:cNvPr>
          <p:cNvSpPr/>
          <p:nvPr/>
        </p:nvSpPr>
        <p:spPr bwMode="auto">
          <a:xfrm>
            <a:off x="4523804" y="1635646"/>
            <a:ext cx="4440684" cy="783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546FD8-04A4-4275-2089-EE29AD20B769}"/>
              </a:ext>
            </a:extLst>
          </p:cNvPr>
          <p:cNvSpPr/>
          <p:nvPr/>
        </p:nvSpPr>
        <p:spPr bwMode="auto">
          <a:xfrm>
            <a:off x="4520629" y="1739900"/>
            <a:ext cx="3570864" cy="82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35C8A9-1F3E-332E-E598-B0B7B67267DF}"/>
              </a:ext>
            </a:extLst>
          </p:cNvPr>
          <p:cNvSpPr/>
          <p:nvPr/>
        </p:nvSpPr>
        <p:spPr bwMode="auto">
          <a:xfrm>
            <a:off x="4526978" y="2139702"/>
            <a:ext cx="4365501" cy="11493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7985B-93FD-18AD-9E2E-77841B0FA18E}"/>
              </a:ext>
            </a:extLst>
          </p:cNvPr>
          <p:cNvSpPr/>
          <p:nvPr/>
        </p:nvSpPr>
        <p:spPr bwMode="auto">
          <a:xfrm>
            <a:off x="4520629" y="3397928"/>
            <a:ext cx="1635547" cy="3259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895B42-8565-476D-903D-5F7855D5C2DE}"/>
              </a:ext>
            </a:extLst>
          </p:cNvPr>
          <p:cNvSpPr/>
          <p:nvPr/>
        </p:nvSpPr>
        <p:spPr bwMode="auto">
          <a:xfrm>
            <a:off x="4520629" y="4227934"/>
            <a:ext cx="1635547" cy="50428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75389D-AD20-CE78-A996-0EC8B6891593}"/>
              </a:ext>
            </a:extLst>
          </p:cNvPr>
          <p:cNvSpPr/>
          <p:nvPr/>
        </p:nvSpPr>
        <p:spPr bwMode="auto">
          <a:xfrm>
            <a:off x="4520629" y="3811443"/>
            <a:ext cx="1635547" cy="3259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4" name="Соединитель: уступ 10">
            <a:extLst>
              <a:ext uri="{FF2B5EF4-FFF2-40B4-BE49-F238E27FC236}">
                <a16:creationId xmlns:a16="http://schemas.microsoft.com/office/drawing/2014/main" id="{96A942E3-2482-4578-5789-4607EFBD767B}"/>
              </a:ext>
            </a:extLst>
          </p:cNvPr>
          <p:cNvCxnSpPr>
            <a:cxnSpLocks/>
            <a:endCxn id="39" idx="3"/>
          </p:cNvCxnSpPr>
          <p:nvPr/>
        </p:nvCxnSpPr>
        <p:spPr bwMode="auto">
          <a:xfrm rot="10800000" flipV="1">
            <a:off x="3730175" y="1573244"/>
            <a:ext cx="749485" cy="30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Овал 11">
            <a:extLst>
              <a:ext uri="{FF2B5EF4-FFF2-40B4-BE49-F238E27FC236}">
                <a16:creationId xmlns:a16="http://schemas.microsoft.com/office/drawing/2014/main" id="{48B28B7A-00CB-C6C1-362D-12BBA4B830BC}"/>
              </a:ext>
            </a:extLst>
          </p:cNvPr>
          <p:cNvSpPr/>
          <p:nvPr/>
        </p:nvSpPr>
        <p:spPr bwMode="auto">
          <a:xfrm>
            <a:off x="4443649" y="1537239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6" name="Соединитель: уступ 10">
            <a:extLst>
              <a:ext uri="{FF2B5EF4-FFF2-40B4-BE49-F238E27FC236}">
                <a16:creationId xmlns:a16="http://schemas.microsoft.com/office/drawing/2014/main" id="{9FD2A21E-4AAD-12C4-5634-921B74995D8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635897" y="1682589"/>
            <a:ext cx="843757" cy="21821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Овал 11">
            <a:extLst>
              <a:ext uri="{FF2B5EF4-FFF2-40B4-BE49-F238E27FC236}">
                <a16:creationId xmlns:a16="http://schemas.microsoft.com/office/drawing/2014/main" id="{8459BF60-6E36-D417-7C7C-6552D726D173}"/>
              </a:ext>
            </a:extLst>
          </p:cNvPr>
          <p:cNvSpPr/>
          <p:nvPr/>
        </p:nvSpPr>
        <p:spPr bwMode="auto">
          <a:xfrm>
            <a:off x="4443649" y="1646587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1" name="Соединитель: уступ 10">
            <a:extLst>
              <a:ext uri="{FF2B5EF4-FFF2-40B4-BE49-F238E27FC236}">
                <a16:creationId xmlns:a16="http://schemas.microsoft.com/office/drawing/2014/main" id="{5D95862A-1C6F-297D-E281-1A51FEC18A0B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851920" y="1786644"/>
            <a:ext cx="631104" cy="4547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Овал 11">
            <a:extLst>
              <a:ext uri="{FF2B5EF4-FFF2-40B4-BE49-F238E27FC236}">
                <a16:creationId xmlns:a16="http://schemas.microsoft.com/office/drawing/2014/main" id="{9B4B852D-3B3C-10DD-E9B1-AB3A86DB6B16}"/>
              </a:ext>
            </a:extLst>
          </p:cNvPr>
          <p:cNvSpPr/>
          <p:nvPr/>
        </p:nvSpPr>
        <p:spPr bwMode="auto">
          <a:xfrm>
            <a:off x="4447016" y="1750643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5" name="Соединитель: уступ 10">
            <a:extLst>
              <a:ext uri="{FF2B5EF4-FFF2-40B4-BE49-F238E27FC236}">
                <a16:creationId xmlns:a16="http://schemas.microsoft.com/office/drawing/2014/main" id="{C3395275-A9ED-E3C2-8161-969BA60E53F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923929" y="2722379"/>
            <a:ext cx="561075" cy="1631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Овал 11">
            <a:extLst>
              <a:ext uri="{FF2B5EF4-FFF2-40B4-BE49-F238E27FC236}">
                <a16:creationId xmlns:a16="http://schemas.microsoft.com/office/drawing/2014/main" id="{2DDF34AD-2C86-4678-AB03-72296EEE89CF}"/>
              </a:ext>
            </a:extLst>
          </p:cNvPr>
          <p:cNvSpPr/>
          <p:nvPr/>
        </p:nvSpPr>
        <p:spPr bwMode="auto">
          <a:xfrm>
            <a:off x="4448995" y="2686381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EBF257-1FE5-CB48-D2F3-5929B0FB038A}"/>
              </a:ext>
            </a:extLst>
          </p:cNvPr>
          <p:cNvSpPr txBox="1"/>
          <p:nvPr/>
        </p:nvSpPr>
        <p:spPr>
          <a:xfrm>
            <a:off x="2885823" y="1465376"/>
            <a:ext cx="844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Select Ascend device chip version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1E152D-85F9-FCCB-743D-2C8584288C25}"/>
              </a:ext>
            </a:extLst>
          </p:cNvPr>
          <p:cNvSpPr txBox="1"/>
          <p:nvPr/>
        </p:nvSpPr>
        <p:spPr>
          <a:xfrm>
            <a:off x="2849819" y="1713584"/>
            <a:ext cx="84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Set path to Huawei CANN software stack installation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C31DF3-2A9D-2660-9F9D-616FA4716D99}"/>
              </a:ext>
            </a:extLst>
          </p:cNvPr>
          <p:cNvSpPr txBox="1"/>
          <p:nvPr/>
        </p:nvSpPr>
        <p:spPr>
          <a:xfrm>
            <a:off x="2928060" y="2042251"/>
            <a:ext cx="844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Choose execution mode:</a:t>
            </a:r>
          </a:p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6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ardware</a:t>
            </a:r>
          </a:p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- Simulator</a:t>
            </a:r>
          </a:p>
          <a:p>
            <a:pPr algn="ctr"/>
            <a:r>
              <a:rPr lang="en-RU" sz="600" dirty="0">
                <a:latin typeface="Arial" panose="020B0604020202020204" pitchFamily="34" charset="0"/>
                <a:cs typeface="Arial" panose="020B0604020202020204" pitchFamily="34" charset="0"/>
              </a:rPr>
              <a:t>- CPU debug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3A84A7-C52B-1BEF-F312-417F1EAFCDCF}"/>
              </a:ext>
            </a:extLst>
          </p:cNvPr>
          <p:cNvSpPr txBox="1"/>
          <p:nvPr/>
        </p:nvSpPr>
        <p:spPr>
          <a:xfrm>
            <a:off x="2765666" y="2682667"/>
            <a:ext cx="116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Reuse pre-defined templates for kernel development supplied with CANN stack</a:t>
            </a:r>
            <a:endParaRPr lang="en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2B1AFA-9C44-F948-41B9-F7720351D81A}"/>
              </a:ext>
            </a:extLst>
          </p:cNvPr>
          <p:cNvSpPr txBox="1"/>
          <p:nvPr/>
        </p:nvSpPr>
        <p:spPr>
          <a:xfrm>
            <a:off x="2863554" y="3573792"/>
            <a:ext cx="10631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Create kernels library</a:t>
            </a:r>
            <a:endParaRPr lang="en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Соединитель: уступ 10">
            <a:extLst>
              <a:ext uri="{FF2B5EF4-FFF2-40B4-BE49-F238E27FC236}">
                <a16:creationId xmlns:a16="http://schemas.microsoft.com/office/drawing/2014/main" id="{2D758692-59E1-87E5-6108-27AD0530A3BE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923929" y="3511408"/>
            <a:ext cx="561075" cy="1631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Овал 11">
            <a:extLst>
              <a:ext uri="{FF2B5EF4-FFF2-40B4-BE49-F238E27FC236}">
                <a16:creationId xmlns:a16="http://schemas.microsoft.com/office/drawing/2014/main" id="{13C24E16-2961-CF33-9D20-D0B1AD6A0BCE}"/>
              </a:ext>
            </a:extLst>
          </p:cNvPr>
          <p:cNvSpPr/>
          <p:nvPr/>
        </p:nvSpPr>
        <p:spPr bwMode="auto">
          <a:xfrm>
            <a:off x="4448995" y="3475410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6" name="Соединитель: уступ 10">
            <a:extLst>
              <a:ext uri="{FF2B5EF4-FFF2-40B4-BE49-F238E27FC236}">
                <a16:creationId xmlns:a16="http://schemas.microsoft.com/office/drawing/2014/main" id="{39940A59-1D56-43E5-6AB2-2B6BA13B6E54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914609" y="3974138"/>
            <a:ext cx="561075" cy="1631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Овал 11">
            <a:extLst>
              <a:ext uri="{FF2B5EF4-FFF2-40B4-BE49-F238E27FC236}">
                <a16:creationId xmlns:a16="http://schemas.microsoft.com/office/drawing/2014/main" id="{BEEABA95-666A-E589-E5B6-713668834F4D}"/>
              </a:ext>
            </a:extLst>
          </p:cNvPr>
          <p:cNvSpPr/>
          <p:nvPr/>
        </p:nvSpPr>
        <p:spPr bwMode="auto">
          <a:xfrm>
            <a:off x="4439675" y="3938140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8" name="Соединитель: уступ 10">
            <a:extLst>
              <a:ext uri="{FF2B5EF4-FFF2-40B4-BE49-F238E27FC236}">
                <a16:creationId xmlns:a16="http://schemas.microsoft.com/office/drawing/2014/main" id="{BDEFEEF4-0720-0DA0-97EA-F9DF31DA6DE9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919700" y="4425583"/>
            <a:ext cx="561075" cy="1631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Овал 11">
            <a:extLst>
              <a:ext uri="{FF2B5EF4-FFF2-40B4-BE49-F238E27FC236}">
                <a16:creationId xmlns:a16="http://schemas.microsoft.com/office/drawing/2014/main" id="{29368B31-10AB-5A1C-197D-80ABBC56ED00}"/>
              </a:ext>
            </a:extLst>
          </p:cNvPr>
          <p:cNvSpPr/>
          <p:nvPr/>
        </p:nvSpPr>
        <p:spPr bwMode="auto">
          <a:xfrm>
            <a:off x="4444766" y="4389585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673483-DD67-AA54-4B2E-B8F1A99B1FEB}"/>
              </a:ext>
            </a:extLst>
          </p:cNvPr>
          <p:cNvSpPr txBox="1"/>
          <p:nvPr/>
        </p:nvSpPr>
        <p:spPr>
          <a:xfrm>
            <a:off x="2784249" y="3976091"/>
            <a:ext cx="112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Provide compiler options for kernels library</a:t>
            </a:r>
            <a:endParaRPr lang="en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8FD4C8-28FF-65F9-4B8B-C7CFE326F440}"/>
              </a:ext>
            </a:extLst>
          </p:cNvPr>
          <p:cNvSpPr txBox="1"/>
          <p:nvPr/>
        </p:nvSpPr>
        <p:spPr>
          <a:xfrm>
            <a:off x="2784249" y="4395658"/>
            <a:ext cx="112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Build host side executable that invokes kernels from operators library</a:t>
            </a:r>
            <a:endParaRPr lang="en-RU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9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8C6F0-BA54-4892-A741-85A978A8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C2E007-2C32-4A9A-8985-03A7BCBB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Ascend HW Architecture</a:t>
            </a:r>
          </a:p>
          <a:p>
            <a:r>
              <a:rPr lang="en-US" dirty="0"/>
              <a:t>Ascend C Language Introduction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E80D4-568F-4AC3-817C-49B8F88BAE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CB78E-D0CC-4729-9FD3-DEFDABF2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A29CE4-653F-4FD2-ABAE-4BCFD545C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264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C22C-1B3C-4A95-4736-B1AC6D36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C </a:t>
            </a:r>
            <a:r>
              <a:rPr lang="en-US" dirty="0"/>
              <a:t>B</a:t>
            </a:r>
            <a:r>
              <a:rPr lang="en-RU" dirty="0"/>
              <a:t>y </a:t>
            </a:r>
            <a:r>
              <a:rPr lang="en-US" dirty="0"/>
              <a:t>E</a:t>
            </a:r>
            <a:r>
              <a:rPr lang="en-RU" dirty="0"/>
              <a:t>xample: </a:t>
            </a:r>
            <a:r>
              <a:rPr lang="en-US" dirty="0"/>
              <a:t>V</a:t>
            </a:r>
            <a:r>
              <a:rPr lang="en-RU" dirty="0"/>
              <a:t>ector </a:t>
            </a:r>
            <a:r>
              <a:rPr lang="en-US" dirty="0"/>
              <a:t>A</a:t>
            </a:r>
            <a:r>
              <a:rPr lang="en-RU" dirty="0"/>
              <a:t>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00C4-C1FB-FC6A-160F-684D7EC6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8770388" cy="1666699"/>
          </a:xfrm>
        </p:spPr>
        <p:txBody>
          <a:bodyPr/>
          <a:lstStyle/>
          <a:p>
            <a:r>
              <a:rPr lang="en-RU" dirty="0"/>
              <a:t>Device code:</a:t>
            </a:r>
          </a:p>
          <a:p>
            <a:pPr lvl="1"/>
            <a:r>
              <a:rPr lang="en-GB" sz="1400" dirty="0">
                <a:hlinkClick r:id="rId2"/>
              </a:rPr>
              <a:t>https://gitee.com/ascend/samples/blob/master/operator/ascendc/0_introduction/3_add_kernellaunch/AddKernelInvocationNeo/add_custom.cpp</a:t>
            </a:r>
            <a:endParaRPr lang="en-GB" sz="1400" dirty="0"/>
          </a:p>
          <a:p>
            <a:r>
              <a:rPr lang="en-RU" dirty="0"/>
              <a:t>Host code:</a:t>
            </a:r>
          </a:p>
          <a:p>
            <a:pPr lvl="1"/>
            <a:r>
              <a:rPr lang="en-GB" sz="1400" dirty="0">
                <a:hlinkClick r:id="rId3"/>
              </a:rPr>
              <a:t>https://gitee.com/ascend/samples/blob/master/operator/ascendc/0_introduction/3_add_kernellaunch/AddKernelInvocationNeo/main.cpp</a:t>
            </a:r>
            <a:r>
              <a:rPr lang="en-RU" sz="1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437DF-ECE2-23D4-A023-60D6D09F8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EF2C9-896F-8C09-7B13-21ADD162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91898ED-7AC5-4AD3-BB88-634AA20D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62" y="2632538"/>
            <a:ext cx="5398368" cy="2032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0CBAC-887E-40F0-BFF5-D7F0484D9DAC}"/>
              </a:ext>
            </a:extLst>
          </p:cNvPr>
          <p:cNvSpPr txBox="1"/>
          <p:nvPr/>
        </p:nvSpPr>
        <p:spPr>
          <a:xfrm>
            <a:off x="219777" y="2632538"/>
            <a:ext cx="3330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200" dirty="0"/>
              <a:t>Kernel function attribute : __global__</a:t>
            </a:r>
          </a:p>
          <a:p>
            <a:r>
              <a:rPr lang="en-RU" sz="1200" dirty="0"/>
              <a:t>Device function attribute: __aicore__</a:t>
            </a:r>
          </a:p>
          <a:p>
            <a:endParaRPr lang="en-RU" sz="1200" dirty="0"/>
          </a:p>
          <a:p>
            <a:endParaRPr lang="en-RU" sz="1200" dirty="0"/>
          </a:p>
          <a:p>
            <a:endParaRPr lang="en-RU" sz="1200" dirty="0"/>
          </a:p>
          <a:p>
            <a:r>
              <a:rPr lang="en-RU" sz="1200" dirty="0"/>
              <a:t>Macro that is defined for CPU run: __CCE_KT_TEST__</a:t>
            </a:r>
          </a:p>
          <a:p>
            <a:endParaRPr lang="en-RU" sz="1200" dirty="0"/>
          </a:p>
          <a:p>
            <a:endParaRPr lang="en-RU" sz="1200" dirty="0"/>
          </a:p>
          <a:p>
            <a:r>
              <a:rPr lang="en-RU" sz="1200" dirty="0"/>
              <a:t>Kernel invocation on the host code: &lt;&lt;&lt; &gt;&gt;&gt;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CBD9BA06-1544-408F-94DF-3FE539CD1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20</a:t>
            </a:fld>
            <a:r>
              <a:rPr lang="en-US"/>
              <a:t>/22</a:t>
            </a:r>
            <a:endParaRPr lang="ru-RU" dirty="0"/>
          </a:p>
        </p:txBody>
      </p:sp>
      <p:cxnSp>
        <p:nvCxnSpPr>
          <p:cNvPr id="15" name="Соединитель: уступ 10">
            <a:extLst>
              <a:ext uri="{FF2B5EF4-FFF2-40B4-BE49-F238E27FC236}">
                <a16:creationId xmlns:a16="http://schemas.microsoft.com/office/drawing/2014/main" id="{F20C9CF2-0025-2D8F-05FD-38301BA25A66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2708282" y="2722834"/>
            <a:ext cx="919880" cy="2089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Овал 11">
            <a:extLst>
              <a:ext uri="{FF2B5EF4-FFF2-40B4-BE49-F238E27FC236}">
                <a16:creationId xmlns:a16="http://schemas.microsoft.com/office/drawing/2014/main" id="{8F28D123-327C-0D5B-73B4-E973CBAA6A88}"/>
              </a:ext>
            </a:extLst>
          </p:cNvPr>
          <p:cNvSpPr/>
          <p:nvPr/>
        </p:nvSpPr>
        <p:spPr bwMode="auto">
          <a:xfrm>
            <a:off x="3592158" y="268683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19" name="Соединитель: уступ 10">
            <a:extLst>
              <a:ext uri="{FF2B5EF4-FFF2-40B4-BE49-F238E27FC236}">
                <a16:creationId xmlns:a16="http://schemas.microsoft.com/office/drawing/2014/main" id="{64CA8A28-3D0B-9EB6-F075-8E76B709ED66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691680" y="3728344"/>
            <a:ext cx="1900478" cy="19818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Овал 11">
            <a:extLst>
              <a:ext uri="{FF2B5EF4-FFF2-40B4-BE49-F238E27FC236}">
                <a16:creationId xmlns:a16="http://schemas.microsoft.com/office/drawing/2014/main" id="{DA0FBCC1-A445-F4BF-2FFE-54F52DCEBD24}"/>
              </a:ext>
            </a:extLst>
          </p:cNvPr>
          <p:cNvSpPr/>
          <p:nvPr/>
        </p:nvSpPr>
        <p:spPr bwMode="auto">
          <a:xfrm>
            <a:off x="3556154" y="369234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2" name="Соединитель: уступ 10">
            <a:extLst>
              <a:ext uri="{FF2B5EF4-FFF2-40B4-BE49-F238E27FC236}">
                <a16:creationId xmlns:a16="http://schemas.microsoft.com/office/drawing/2014/main" id="{B6C5F26F-FB80-E158-ADDF-DA6C2B9FA766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3131840" y="4307470"/>
            <a:ext cx="703858" cy="1364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Овал 11">
            <a:extLst>
              <a:ext uri="{FF2B5EF4-FFF2-40B4-BE49-F238E27FC236}">
                <a16:creationId xmlns:a16="http://schemas.microsoft.com/office/drawing/2014/main" id="{C3892A0C-1531-0E31-3FFB-9596CC619692}"/>
              </a:ext>
            </a:extLst>
          </p:cNvPr>
          <p:cNvSpPr/>
          <p:nvPr/>
        </p:nvSpPr>
        <p:spPr bwMode="auto">
          <a:xfrm>
            <a:off x="3799692" y="4271467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8B1A-D214-12ED-A5D1-5A001093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C </a:t>
            </a:r>
            <a:r>
              <a:rPr lang="en-US" dirty="0"/>
              <a:t>B</a:t>
            </a:r>
            <a:r>
              <a:rPr lang="en-RU" dirty="0"/>
              <a:t>y </a:t>
            </a:r>
            <a:r>
              <a:rPr lang="en-US" dirty="0"/>
              <a:t>E</a:t>
            </a:r>
            <a:r>
              <a:rPr lang="en-RU" dirty="0"/>
              <a:t>xample: </a:t>
            </a:r>
            <a:r>
              <a:rPr lang="en-US" dirty="0"/>
              <a:t>V</a:t>
            </a:r>
            <a:r>
              <a:rPr lang="en-RU" dirty="0"/>
              <a:t>ector </a:t>
            </a:r>
            <a:r>
              <a:rPr lang="en-US" dirty="0"/>
              <a:t>A</a:t>
            </a:r>
            <a:r>
              <a:rPr lang="en-RU" dirty="0"/>
              <a:t>dd</a:t>
            </a:r>
            <a:r>
              <a:rPr lang="en-US" dirty="0"/>
              <a:t> (P</a:t>
            </a:r>
            <a:r>
              <a:rPr lang="en-RU" dirty="0"/>
              <a:t>ipeline </a:t>
            </a:r>
            <a:r>
              <a:rPr lang="en-US" dirty="0"/>
              <a:t>P</a:t>
            </a:r>
            <a:r>
              <a:rPr lang="en-RU" dirty="0"/>
              <a:t>aradigm</a:t>
            </a:r>
            <a:r>
              <a:rPr lang="en-US" dirty="0"/>
              <a:t>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5D00-75BA-C700-2636-B46C8455C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0"/>
            <a:ext cx="4601813" cy="695703"/>
          </a:xfrm>
        </p:spPr>
        <p:txBody>
          <a:bodyPr/>
          <a:lstStyle/>
          <a:p>
            <a:r>
              <a:rPr lang="en-RU" dirty="0"/>
              <a:t>Device execution pipeline is split into 3 steps:</a:t>
            </a:r>
          </a:p>
          <a:p>
            <a:pPr lvl="1"/>
            <a:r>
              <a:rPr lang="en-RU" dirty="0"/>
              <a:t>CopyIn, Compute, CopyOut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4E3DB-C53E-2A78-03E1-DA0E2BE59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2D6D-BA49-486E-3926-7F519EE9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DDFFC-BEFA-0994-DA4E-A8A0DE18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90" y="748813"/>
            <a:ext cx="3935201" cy="40119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35604D-BE11-6526-C4BE-BDFDBDF7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7" y="1749013"/>
            <a:ext cx="3935201" cy="10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30AFCB-162C-2A20-8AFD-E5C64838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41" y="2838396"/>
            <a:ext cx="4427984" cy="16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0939960-B29D-474D-8AC1-AFB669D18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21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23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62F1-CA6C-E42D-FD38-5112841F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Running Ascend C </a:t>
            </a:r>
            <a:r>
              <a:rPr lang="en-US" dirty="0"/>
              <a:t>K</a:t>
            </a:r>
            <a:r>
              <a:rPr lang="en-RU" dirty="0"/>
              <a:t>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768B-3325-B90D-7D0B-319021279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987574"/>
            <a:ext cx="8770388" cy="3352266"/>
          </a:xfrm>
        </p:spPr>
        <p:txBody>
          <a:bodyPr/>
          <a:lstStyle/>
          <a:p>
            <a:r>
              <a:rPr lang="en-GB" dirty="0"/>
              <a:t>Instructions:</a:t>
            </a:r>
          </a:p>
          <a:p>
            <a:pPr lvl="1"/>
            <a:r>
              <a:rPr lang="en-GB" sz="1600" dirty="0">
                <a:hlinkClick r:id="rId2"/>
              </a:rPr>
              <a:t>https://gitee.com/ascend/samples/tree/master/operator/ascendc/0_introduction/3_add_kernellaunch/AddKernelInvocationNeo</a:t>
            </a:r>
            <a:r>
              <a:rPr lang="en-GB" sz="1600" dirty="0"/>
              <a:t> </a:t>
            </a:r>
          </a:p>
          <a:p>
            <a:r>
              <a:rPr lang="en-GB" dirty="0"/>
              <a:t>Covered and available run scenarios:</a:t>
            </a:r>
            <a:endParaRPr lang="en-RU" dirty="0"/>
          </a:p>
          <a:p>
            <a:pPr lvl="1"/>
            <a:r>
              <a:rPr lang="en-RU" dirty="0"/>
              <a:t>CPU</a:t>
            </a:r>
          </a:p>
          <a:p>
            <a:pPr lvl="1"/>
            <a:r>
              <a:rPr lang="en-RU" dirty="0"/>
              <a:t>NPU simulator</a:t>
            </a:r>
          </a:p>
          <a:p>
            <a:pPr lvl="1"/>
            <a:r>
              <a:rPr lang="en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NPU on-board</a:t>
            </a:r>
            <a:endParaRPr lang="en-GB" dirty="0"/>
          </a:p>
          <a:p>
            <a:r>
              <a:rPr lang="en-GB" dirty="0"/>
              <a:t>Dependences:</a:t>
            </a:r>
          </a:p>
          <a:p>
            <a:pPr lvl="1"/>
            <a:r>
              <a:rPr lang="en-GB" dirty="0"/>
              <a:t>CANN</a:t>
            </a:r>
          </a:p>
          <a:p>
            <a:pPr lvl="2"/>
            <a:r>
              <a:rPr lang="en-GB" dirty="0"/>
              <a:t>EE: </a:t>
            </a:r>
            <a:r>
              <a:rPr lang="en-GB" dirty="0">
                <a:hlinkClick r:id="rId3"/>
              </a:rPr>
              <a:t>https://support.huawei.com/enterprise/en/ascend-computing/cann-pid-251168373/software/</a:t>
            </a:r>
            <a:endParaRPr lang="en-GB" dirty="0"/>
          </a:p>
          <a:p>
            <a:pPr lvl="2"/>
            <a:r>
              <a:rPr lang="en-GB" dirty="0"/>
              <a:t>CE: </a:t>
            </a:r>
            <a:r>
              <a:rPr lang="en-GB" dirty="0">
                <a:hlinkClick r:id="rId4"/>
              </a:rPr>
              <a:t>https://www.hiascend.com/zh/developer/download/community/result?module=cann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3DA68-8C9D-611B-8A45-004761D1C9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3343-17AC-23FB-F7FB-2C5ABAEE7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5A4AFF-221F-4487-A041-6D57D46F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1789931"/>
            <a:ext cx="2221887" cy="156363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60ED3C-F37B-49A6-85AF-4D8E2A150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22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25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46D8-BC42-E526-A1A1-BB53C75A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Running Ascend C </a:t>
            </a:r>
            <a:r>
              <a:rPr lang="en-US" dirty="0"/>
              <a:t>K</a:t>
            </a:r>
            <a:r>
              <a:rPr lang="en-RU" dirty="0"/>
              <a:t>ernels: </a:t>
            </a:r>
            <a:r>
              <a:rPr lang="en-US" dirty="0"/>
              <a:t>S</a:t>
            </a:r>
            <a:r>
              <a:rPr lang="en-RU" dirty="0"/>
              <a:t>tep-by-</a:t>
            </a:r>
            <a:r>
              <a:rPr lang="en-US" dirty="0"/>
              <a:t>S</a:t>
            </a:r>
            <a:r>
              <a:rPr lang="en-RU" dirty="0"/>
              <a:t>tep </a:t>
            </a:r>
            <a:r>
              <a:rPr lang="en-US" dirty="0"/>
              <a:t>G</a:t>
            </a:r>
            <a:r>
              <a:rPr lang="en-RU" dirty="0"/>
              <a:t>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E05F-AE20-AF75-B781-618A276193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DE3F0-2171-6588-6D63-0A36B5749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1394E-6A69-3596-ABD5-32120156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5940"/>
            <a:ext cx="5812378" cy="39795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E240A7-8D53-4483-8B2E-18FA480FF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6804"/>
            <a:ext cx="2473949" cy="1509571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6E33325-AD09-4056-A934-7D03C4193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23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84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5651-C67B-C77B-AD3C-D55715E2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Next </a:t>
            </a:r>
            <a:r>
              <a:rPr lang="en-US" dirty="0"/>
              <a:t>T</a:t>
            </a:r>
            <a:r>
              <a:rPr lang="en-RU" dirty="0"/>
              <a:t>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5EF4-F9E1-C396-9B64-C44333808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Ascend C </a:t>
            </a:r>
            <a:r>
              <a:rPr lang="en-US" dirty="0"/>
              <a:t>P</a:t>
            </a:r>
            <a:r>
              <a:rPr lang="en-RU" dirty="0"/>
              <a:t>rogramming </a:t>
            </a:r>
            <a:r>
              <a:rPr lang="en-US" dirty="0"/>
              <a:t>D</a:t>
            </a:r>
            <a:r>
              <a:rPr lang="en-RU" dirty="0"/>
              <a:t>etails</a:t>
            </a:r>
          </a:p>
          <a:p>
            <a:r>
              <a:rPr lang="en-RU" dirty="0"/>
              <a:t>Matrix </a:t>
            </a:r>
            <a:r>
              <a:rPr lang="en-US" dirty="0"/>
              <a:t>M</a:t>
            </a:r>
            <a:r>
              <a:rPr lang="en-RU" dirty="0"/>
              <a:t>ultiplication </a:t>
            </a:r>
            <a:r>
              <a:rPr lang="en-US" dirty="0"/>
              <a:t>K</a:t>
            </a:r>
            <a:r>
              <a:rPr lang="en-RU" dirty="0"/>
              <a:t>ernel</a:t>
            </a:r>
          </a:p>
          <a:p>
            <a:r>
              <a:rPr lang="en-RU" dirty="0"/>
              <a:t>Mixed </a:t>
            </a:r>
            <a:r>
              <a:rPr lang="en-US" dirty="0"/>
              <a:t>K</a:t>
            </a:r>
            <a:r>
              <a:rPr lang="en-RU" dirty="0"/>
              <a:t>ernels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A88F-9C79-7670-4B02-929CBA11E8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0085-8EA9-F2F3-B031-ACA1A5B8F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725A7F-4870-472D-A6E5-03B0BD1B2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24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21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References</a:t>
            </a:r>
            <a:endParaRPr lang="ru-RU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Ascend C: </a:t>
            </a:r>
            <a:r>
              <a:rPr lang="en-US" sz="1600" dirty="0">
                <a:hlinkClick r:id="rId3"/>
              </a:rPr>
              <a:t>https://www.hiascend.com/ascend-c</a:t>
            </a:r>
            <a:r>
              <a:rPr lang="en-US" sz="1600" dirty="0"/>
              <a:t> 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Ascend C Samples: </a:t>
            </a:r>
            <a:r>
              <a:rPr lang="en-US" sz="1600" dirty="0">
                <a:hlinkClick r:id="rId4"/>
              </a:rPr>
              <a:t>https://gitee.com/ascend/samples/</a:t>
            </a:r>
            <a:r>
              <a:rPr lang="en-US" sz="1600" dirty="0"/>
              <a:t> 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Ascend C Programming Guide: </a:t>
            </a:r>
            <a:r>
              <a:rPr lang="en-US" sz="1600" dirty="0">
                <a:hlinkClick r:id="rId5"/>
              </a:rPr>
              <a:t>https://www.hiascend.com/document/detail/zh/CANNCommunityEdition/80RC1alpha001/devguide/opdevg/ascendcopdevg/atlas_ascendc_10_0001.html</a:t>
            </a:r>
            <a:r>
              <a:rPr lang="en-US" sz="1600" dirty="0"/>
              <a:t> 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Huawei CANN Community Edition: </a:t>
            </a:r>
            <a:r>
              <a:rPr lang="en-US" sz="1600" dirty="0">
                <a:hlinkClick r:id="rId6"/>
              </a:rPr>
              <a:t>https://www.hiascend.com/zh/developer/download/community/result?module=cann</a:t>
            </a:r>
            <a:r>
              <a:rPr lang="en-US" sz="1600" dirty="0"/>
              <a:t> 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Ascend Computing: </a:t>
            </a:r>
            <a:r>
              <a:rPr lang="en-US" sz="1600" dirty="0">
                <a:hlinkClick r:id="rId7"/>
              </a:rPr>
              <a:t>https://e.huawei.com/en/products/computing/ascend/</a:t>
            </a:r>
            <a:endParaRPr lang="en-US" sz="1600" dirty="0"/>
          </a:p>
          <a:p>
            <a:pPr marL="271469" indent="-271469" eaLnBrk="1" hangingPunct="1">
              <a:buFontTx/>
              <a:buAutoNum type="arabicPeriod"/>
            </a:pPr>
            <a:r>
              <a:rPr lang="en-US" sz="1600" dirty="0"/>
              <a:t>TBE DSL: </a:t>
            </a:r>
            <a:r>
              <a:rPr lang="en-GB" sz="1600" dirty="0">
                <a:hlinkClick r:id="rId8"/>
              </a:rPr>
              <a:t>https://www.hiascend.com/document/detail/en/CANNCommunityEdition/600alphaX/opdevg/opdevg/atlaste_07_0001.html</a:t>
            </a:r>
            <a:r>
              <a:rPr lang="en-GB" sz="1600" dirty="0"/>
              <a:t> 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GB" sz="1600" dirty="0"/>
              <a:t>TBE TIK: </a:t>
            </a:r>
            <a:r>
              <a:rPr lang="en-GB" sz="1600" dirty="0">
                <a:hlinkClick r:id="rId9"/>
              </a:rPr>
              <a:t>https://www.hiascend.com/document/detail/en/CANNCommunityEdition/600alphaX/opdevg/opdevg/atlastikapi_07_0001.html</a:t>
            </a:r>
            <a:r>
              <a:rPr lang="en-GB" sz="1600" dirty="0"/>
              <a:t> </a:t>
            </a:r>
            <a:endParaRPr lang="en-US" sz="16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28E81F-612B-490D-9376-C431142B7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25</a:t>
            </a:fld>
            <a:r>
              <a:rPr lang="en-US"/>
              <a:t>/22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5A1DB-A7C3-41E6-9FD6-001DB9F8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79A012-2367-4B9B-8CE7-E67AF19E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/>
              <a:t>Anton Gorshkov</a:t>
            </a:r>
            <a:r>
              <a:rPr lang="en-US" dirty="0"/>
              <a:t>, Ph.D., Associate Professor at Lobachevsky State University, Principal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Arseniy </a:t>
            </a:r>
            <a:r>
              <a:rPr lang="en-US" b="1" dirty="0" err="1"/>
              <a:t>Obolenskiy</a:t>
            </a:r>
            <a:r>
              <a:rPr lang="en-US" dirty="0"/>
              <a:t>, Senior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Mikhail </a:t>
            </a:r>
            <a:r>
              <a:rPr lang="en-US" b="1" dirty="0" err="1"/>
              <a:t>Lychkov</a:t>
            </a:r>
            <a:r>
              <a:rPr lang="en-US" dirty="0"/>
              <a:t>, Senior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Oleg </a:t>
            </a:r>
            <a:r>
              <a:rPr lang="en-US" b="1" dirty="0" err="1"/>
              <a:t>Maslov</a:t>
            </a:r>
            <a:r>
              <a:rPr lang="en-US" dirty="0"/>
              <a:t>, Ph.D., Expert at Huawei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C39ED5-10AA-4004-AA04-01CB5AEFE7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DA96D4-E94C-4044-99CC-A73518460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B38BB7-1245-4E33-A5D7-B983FB8C1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26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66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5E1EFB-E65E-4F8C-8772-C4B3EDD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27734"/>
            <a:ext cx="8568952" cy="504056"/>
          </a:xfrm>
        </p:spPr>
        <p:txBody>
          <a:bodyPr/>
          <a:lstStyle/>
          <a:p>
            <a:r>
              <a:rPr lang="en-US" dirty="0"/>
              <a:t>Ascend HARDWARE ARCHITECTURE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3C322-BE8D-43BD-A13A-1E551985D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98E85-34CC-4BD5-9E6E-0030AE60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169AEB-3296-4342-90FD-CD33A8A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3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80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CF73B2-F59E-4160-8B38-270255CD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Ascend Hardware: Overview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B7B7F-4FAA-46D8-92F6-32825D42C0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4FC63-D542-4C34-BCC0-EE254F569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A0D51-5DB6-30D5-CEE6-3787A2058000}"/>
              </a:ext>
            </a:extLst>
          </p:cNvPr>
          <p:cNvSpPr txBox="1"/>
          <p:nvPr/>
        </p:nvSpPr>
        <p:spPr>
          <a:xfrm>
            <a:off x="107504" y="792554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Vinci architecture</a:t>
            </a:r>
          </a:p>
          <a:p>
            <a:pPr algn="just"/>
            <a:r>
              <a:rPr lang="en-GB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 DaVinci Max AI Core features a 3D Cube Tensor Computing Engine (4096 FP16 MACs + 8192 INT8 MACs), Vector unit (2048bit INT8/FP16/FP32) and scalar unit. It includes a new AI framework called "</a:t>
            </a:r>
            <a:r>
              <a:rPr lang="en-GB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MindSpore</a:t>
            </a:r>
            <a:r>
              <a:rPr lang="en-GB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", a platform-as-a-service product called </a:t>
            </a:r>
            <a:r>
              <a:rPr lang="en-GB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ModelArts</a:t>
            </a:r>
            <a:r>
              <a:rPr lang="en-GB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a lower-level library called Compute Architecture for Neural Networks (CANN).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B1B19-117C-83EE-EA56-47BD116B55EE}"/>
              </a:ext>
            </a:extLst>
          </p:cNvPr>
          <p:cNvSpPr txBox="1"/>
          <p:nvPr/>
        </p:nvSpPr>
        <p:spPr>
          <a:xfrm>
            <a:off x="171644" y="1838650"/>
            <a:ext cx="4130133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5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Ascend 310</a:t>
            </a:r>
          </a:p>
          <a:p>
            <a:pPr algn="just"/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Ascend 310 is an AI inference SoC, it was codenamed Ascend-Mini. The Ascend 310 is capable of 16 TOPS@INT8 and 8 TOPS@FP16. The Ascend 310 features: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2x DaVinci Max AI cores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8x</a:t>
            </a:r>
            <a:r>
              <a:rPr lang="en-GB" sz="1050" b="0" i="0" dirty="0">
                <a:effectLst/>
                <a:latin typeface="Arial" panose="020B0604020202020204" pitchFamily="34" charset="0"/>
              </a:rPr>
              <a:t> </a:t>
            </a:r>
            <a:r>
              <a:rPr lang="en-GB" sz="1050" b="0" i="0" u="none" strike="noStrike" dirty="0">
                <a:effectLst/>
                <a:latin typeface="Arial" panose="020B0604020202020204" pitchFamily="34" charset="0"/>
              </a:rPr>
              <a:t>ARM Cortex-A55</a:t>
            </a:r>
            <a:r>
              <a:rPr lang="en-GB" sz="1050" b="0" i="0" dirty="0">
                <a:effectLst/>
                <a:latin typeface="Arial" panose="020B0604020202020204" pitchFamily="34" charset="0"/>
              </a:rPr>
              <a:t> </a:t>
            </a: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CPU cores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 MB on-chip buffer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16 channel video decode – H.264/H.265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 channel video encode – H.264/H.265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TSMC 12 nm FFC process</a:t>
            </a:r>
          </a:p>
          <a:p>
            <a:pPr marL="117475" indent="-117475" algn="l">
              <a:buFont typeface="Arial" panose="020B0604020202020204" pitchFamily="34" charset="0"/>
              <a:buChar char="•"/>
            </a:pPr>
            <a:r>
              <a:rPr lang="en-GB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 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5124E-E259-B1C0-DA3B-7DA4C432C8A2}"/>
              </a:ext>
            </a:extLst>
          </p:cNvPr>
          <p:cNvSpPr txBox="1"/>
          <p:nvPr/>
        </p:nvSpPr>
        <p:spPr>
          <a:xfrm>
            <a:off x="4286889" y="1838650"/>
            <a:ext cx="47880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Ascend 910</a:t>
            </a:r>
          </a:p>
          <a:p>
            <a:pPr algn="just"/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Ascend 910 is an AI training SoC, it was codenamed Ascend-Max, which delivers 256 TFLOPS@FP16 and 512 TOPS@INT8. The Ascend 910 features: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32x Da Vinci Max AI cores arranged in 4 clusters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1024-bit </a:t>
            </a:r>
            <a:r>
              <a:rPr lang="en-GB" sz="1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NoC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Mesh @ 2 GHz, with 128 GB/s bandwidth Read/Write per core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3x 240 Gbit/s HCCS ports for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GB" sz="1000" b="0" i="0" u="none" strike="noStrike" dirty="0">
                <a:effectLst/>
                <a:latin typeface="Arial" panose="020B0604020202020204" pitchFamily="34" charset="0"/>
              </a:rPr>
              <a:t>Numa connections</a:t>
            </a: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2x 100 Gbit/s </a:t>
            </a:r>
            <a:r>
              <a:rPr lang="en-GB" sz="1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RoCE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interfaces for networking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4x HBM2E, 1.2 TB/s bandwidth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3D-SRAM stacked below AI SoC die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1228 mm</a:t>
            </a:r>
            <a:r>
              <a:rPr lang="en-GB" sz="10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Total die size (456 mm</a:t>
            </a:r>
            <a:r>
              <a:rPr lang="en-GB" sz="10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1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Virtuvian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AI SoC, 168 mm</a:t>
            </a:r>
            <a:r>
              <a:rPr lang="en-GB" sz="10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Nimbus V3 IO Die, 4x96 mm</a:t>
            </a:r>
            <a:r>
              <a:rPr lang="en-GB" sz="10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HBM2E, 2x110 mm</a:t>
            </a:r>
            <a:r>
              <a:rPr lang="en-GB" sz="10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Dummy Die)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 MB on-chip buffer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channel video decode – H.264/H.265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TSMC 7+ nm EUV (N7+) process</a:t>
            </a:r>
          </a:p>
          <a:p>
            <a:pPr marL="117475" indent="-111125" algn="l">
              <a:buFont typeface="Arial" panose="020B0604020202020204" pitchFamily="34" charset="0"/>
              <a:buChar char="•"/>
            </a:pPr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350 W</a:t>
            </a:r>
          </a:p>
          <a:p>
            <a:pPr algn="just"/>
            <a:r>
              <a:rPr lang="en-GB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Ascend 910 Cluster has 1024–2048 Ascend 910 chips to reach 256–512 petaFLOPS@FP16. The Ascend 910 and Ascend Cluster will be available in Q2 2019.</a:t>
            </a:r>
          </a:p>
        </p:txBody>
      </p:sp>
      <p:pic>
        <p:nvPicPr>
          <p:cNvPr id="1026" name="Picture 2" descr="https://r.huaweistatic.com/s/ascendstatic/lst/header/header-logo.png">
            <a:extLst>
              <a:ext uri="{FF2B5EF4-FFF2-40B4-BE49-F238E27FC236}">
                <a16:creationId xmlns:a16="http://schemas.microsoft.com/office/drawing/2014/main" id="{9AD302DA-980F-4158-8200-27677469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756"/>
            <a:ext cx="1884538" cy="60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BED176-DE15-4862-B6CC-EE4BFA317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84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CF73B2-F59E-4160-8B38-270255CD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 vs SIMD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79B050A-32C6-4104-8330-4724A55F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1"/>
            <a:ext cx="4352223" cy="421480"/>
          </a:xfrm>
        </p:spPr>
        <p:txBody>
          <a:bodyPr/>
          <a:lstStyle/>
          <a:p>
            <a:r>
              <a:rPr lang="en-US" dirty="0"/>
              <a:t>SIMT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B7B7F-4FAA-46D8-92F6-32825D42C0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4FC63-D542-4C34-BCC0-EE254F569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2" name="Объект 6">
            <a:extLst>
              <a:ext uri="{FF2B5EF4-FFF2-40B4-BE49-F238E27FC236}">
                <a16:creationId xmlns:a16="http://schemas.microsoft.com/office/drawing/2014/main" id="{F47A39BC-4A2D-D775-3571-BEB8F35F5755}"/>
              </a:ext>
            </a:extLst>
          </p:cNvPr>
          <p:cNvSpPr txBox="1">
            <a:spLocks/>
          </p:cNvSpPr>
          <p:nvPr/>
        </p:nvSpPr>
        <p:spPr bwMode="auto">
          <a:xfrm>
            <a:off x="4572000" y="803659"/>
            <a:ext cx="4352223" cy="42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0030" indent="-20003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204" indent="-20717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50">
                <a:solidFill>
                  <a:schemeClr val="tx1"/>
                </a:solidFill>
                <a:latin typeface="+mn-lt"/>
                <a:cs typeface="+mn-cs"/>
              </a:defRPr>
            </a:lvl2pPr>
            <a:lvl3pPr marL="607234" indent="-20003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cs typeface="+mn-cs"/>
              </a:defRPr>
            </a:lvl3pPr>
            <a:lvl4pPr marL="807264" indent="-2000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350">
                <a:solidFill>
                  <a:schemeClr val="tx1"/>
                </a:solidFill>
                <a:latin typeface="+mn-lt"/>
                <a:cs typeface="+mn-cs"/>
              </a:defRPr>
            </a:lvl4pPr>
            <a:lvl5pPr marL="1007294" indent="-20003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tabLst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97" indent="-17145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906" indent="-17145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815" indent="-17145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723" indent="-17145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/>
              <a:t>SIMD</a:t>
            </a:r>
            <a:endParaRPr lang="ru-RU" kern="0" dirty="0"/>
          </a:p>
        </p:txBody>
      </p:sp>
      <p:pic>
        <p:nvPicPr>
          <p:cNvPr id="8" name="Рисунок 34">
            <a:extLst>
              <a:ext uri="{FF2B5EF4-FFF2-40B4-BE49-F238E27FC236}">
                <a16:creationId xmlns:a16="http://schemas.microsoft.com/office/drawing/2014/main" id="{5C38997B-23A6-8E81-5704-CF57CAE4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009" y="3147959"/>
            <a:ext cx="1094591" cy="737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4E521-F496-96FE-0D1C-B549D791B4F9}"/>
              </a:ext>
            </a:extLst>
          </p:cNvPr>
          <p:cNvSpPr txBox="1"/>
          <p:nvPr/>
        </p:nvSpPr>
        <p:spPr>
          <a:xfrm>
            <a:off x="5186258" y="3994845"/>
            <a:ext cx="946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Huawei Ascend</a:t>
            </a:r>
            <a:endParaRPr lang="ru-RU" sz="1100" b="1" dirty="0">
              <a:latin typeface="+mj-lt"/>
            </a:endParaRPr>
          </a:p>
        </p:txBody>
      </p:sp>
      <p:pic>
        <p:nvPicPr>
          <p:cNvPr id="10" name="Picture 34" descr="Видеокарта PNY nVidia Tesla K40C 12Gb RTCSK40CARD-PB — купить в  интернет-магазине по низкой цене на Яндекс Маркете">
            <a:extLst>
              <a:ext uri="{FF2B5EF4-FFF2-40B4-BE49-F238E27FC236}">
                <a16:creationId xmlns:a16="http://schemas.microsoft.com/office/drawing/2014/main" id="{CEBF863F-B282-09F9-030D-2CF27120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5" y="1535847"/>
            <a:ext cx="1141931" cy="9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D Instinct™ HPC Solutions">
            <a:extLst>
              <a:ext uri="{FF2B5EF4-FFF2-40B4-BE49-F238E27FC236}">
                <a16:creationId xmlns:a16="http://schemas.microsoft.com/office/drawing/2014/main" id="{7C2F2A36-8C25-2486-0FB4-972BCDA5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72" y="1390785"/>
            <a:ext cx="2240585" cy="12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8F4C9-99C5-9757-7345-729ECA3D47DD}"/>
              </a:ext>
            </a:extLst>
          </p:cNvPr>
          <p:cNvSpPr txBox="1"/>
          <p:nvPr/>
        </p:nvSpPr>
        <p:spPr>
          <a:xfrm>
            <a:off x="861865" y="2651690"/>
            <a:ext cx="7841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NVIDIA GPU</a:t>
            </a:r>
            <a:endParaRPr lang="ru-RU" sz="11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93AA0-A0DA-245D-D8E5-04F36B91294D}"/>
              </a:ext>
            </a:extLst>
          </p:cNvPr>
          <p:cNvSpPr txBox="1"/>
          <p:nvPr/>
        </p:nvSpPr>
        <p:spPr>
          <a:xfrm>
            <a:off x="2956477" y="2648949"/>
            <a:ext cx="6687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AMD GPU</a:t>
            </a:r>
            <a:endParaRPr lang="ru-RU" sz="1100" b="1" dirty="0">
              <a:latin typeface="+mj-lt"/>
            </a:endParaRPr>
          </a:p>
        </p:txBody>
      </p:sp>
      <p:pic>
        <p:nvPicPr>
          <p:cNvPr id="14" name="Рисунок 30">
            <a:extLst>
              <a:ext uri="{FF2B5EF4-FFF2-40B4-BE49-F238E27FC236}">
                <a16:creationId xmlns:a16="http://schemas.microsoft.com/office/drawing/2014/main" id="{79CBA1BE-0EDD-249A-3576-8BF37EA4A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479" y="1511865"/>
            <a:ext cx="1173831" cy="910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BA8AE7-86BF-1E17-F2BE-56E04917073B}"/>
              </a:ext>
            </a:extLst>
          </p:cNvPr>
          <p:cNvSpPr txBox="1"/>
          <p:nvPr/>
        </p:nvSpPr>
        <p:spPr>
          <a:xfrm>
            <a:off x="4971125" y="2644737"/>
            <a:ext cx="13740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Intel CPU (SSE, AVX, …)</a:t>
            </a:r>
            <a:endParaRPr lang="ru-RU" sz="11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C5D31-614E-7D4B-8055-8256544BEF5A}"/>
              </a:ext>
            </a:extLst>
          </p:cNvPr>
          <p:cNvSpPr txBox="1"/>
          <p:nvPr/>
        </p:nvSpPr>
        <p:spPr>
          <a:xfrm>
            <a:off x="7341391" y="2651690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Intel ARC GPU</a:t>
            </a:r>
            <a:endParaRPr lang="ru-RU" sz="1100" b="1" dirty="0">
              <a:latin typeface="+mj-lt"/>
            </a:endParaRPr>
          </a:p>
        </p:txBody>
      </p:sp>
      <p:pic>
        <p:nvPicPr>
          <p:cNvPr id="2050" name="Picture 2" descr="Intel® Arc™ Pro A-Series GPUs for Workstations">
            <a:extLst>
              <a:ext uri="{FF2B5EF4-FFF2-40B4-BE49-F238E27FC236}">
                <a16:creationId xmlns:a16="http://schemas.microsoft.com/office/drawing/2014/main" id="{BA7B6250-4D70-4A9A-B7CA-5CD8F312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25956"/>
            <a:ext cx="2116307" cy="11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C30B78E4-1B23-4701-B7B9-1CE6013BB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31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D4E0A-DD54-0DD2-BCDD-92159D386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EDB39-6360-38F1-E803-976885C87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7727C-93C5-021B-5A0A-6C79B04F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6</a:t>
            </a:fld>
            <a:r>
              <a:rPr lang="en-US"/>
              <a:t>/22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13F081-768A-63E5-F30D-3E321841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155575"/>
            <a:ext cx="8737600" cy="422275"/>
          </a:xfrm>
        </p:spPr>
        <p:txBody>
          <a:bodyPr/>
          <a:lstStyle/>
          <a:p>
            <a:r>
              <a:rPr lang="en-RU" dirty="0"/>
              <a:t>Ascend 910 </a:t>
            </a:r>
            <a:r>
              <a:rPr lang="en-US" dirty="0"/>
              <a:t>A</a:t>
            </a:r>
            <a:r>
              <a:rPr lang="en-RU" dirty="0"/>
              <a:t>rchitecture </a:t>
            </a:r>
            <a:r>
              <a:rPr lang="en-US" dirty="0"/>
              <a:t>O</a:t>
            </a:r>
            <a:r>
              <a:rPr lang="en-RU" dirty="0"/>
              <a:t>verview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4298BFC-C551-215D-F47D-583A0200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8" y="754948"/>
            <a:ext cx="8724132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B04E-AAA6-266A-232B-F9B72A8D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Ascend 910B </a:t>
            </a:r>
            <a:r>
              <a:rPr lang="en-US" dirty="0"/>
              <a:t>A</a:t>
            </a:r>
            <a:r>
              <a:rPr lang="en-RU" dirty="0"/>
              <a:t>rchitecture </a:t>
            </a:r>
            <a:r>
              <a:rPr lang="en-US" dirty="0"/>
              <a:t>O</a:t>
            </a:r>
            <a:r>
              <a:rPr lang="en-RU" dirty="0"/>
              <a:t>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F48C2-4275-3930-4B5E-96FA019C38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794D0-7BA7-4C13-22EB-8E7CE61B7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842E89-8EF1-48DE-AF3E-B6A24CB56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7</a:t>
            </a:fld>
            <a:r>
              <a:rPr lang="en-US"/>
              <a:t>/22</a:t>
            </a:r>
            <a:endParaRPr lang="ru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197BDA-B7D2-78C7-903F-21D77AB7D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85" y="771550"/>
            <a:ext cx="883890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0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969B-7759-92E6-8374-16568706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AICORE </a:t>
            </a:r>
            <a:r>
              <a:rPr lang="en-US" dirty="0"/>
              <a:t>L</a:t>
            </a:r>
            <a:r>
              <a:rPr lang="en-RU" dirty="0"/>
              <a:t>evel </a:t>
            </a:r>
            <a:r>
              <a:rPr lang="en-US" dirty="0"/>
              <a:t>P</a:t>
            </a:r>
            <a:r>
              <a:rPr lang="en-RU" dirty="0"/>
              <a:t>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2C07-94E2-B8FA-AE25-A7D988D3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0"/>
            <a:ext cx="4424231" cy="3911231"/>
          </a:xfrm>
        </p:spPr>
        <p:txBody>
          <a:bodyPr/>
          <a:lstStyle/>
          <a:p>
            <a:r>
              <a:rPr lang="en-RU" dirty="0"/>
              <a:t>Parallelism is reached through:</a:t>
            </a:r>
          </a:p>
          <a:p>
            <a:pPr lvl="1"/>
            <a:r>
              <a:rPr lang="en-RU" dirty="0"/>
              <a:t>SIMD vectors</a:t>
            </a:r>
          </a:p>
          <a:p>
            <a:pPr lvl="2"/>
            <a:r>
              <a:rPr lang="en-GB" dirty="0"/>
              <a:t>C</a:t>
            </a:r>
            <a:r>
              <a:rPr lang="en-RU" dirty="0"/>
              <a:t>omparable with threads in NVIDIA</a:t>
            </a:r>
            <a:r>
              <a:rPr lang="en-US" dirty="0"/>
              <a:t> CUDA</a:t>
            </a:r>
            <a:endParaRPr lang="en-RU" dirty="0"/>
          </a:p>
          <a:p>
            <a:pPr lvl="2"/>
            <a:r>
              <a:rPr lang="en-RU" dirty="0"/>
              <a:t>blockDim</a:t>
            </a:r>
          </a:p>
          <a:p>
            <a:pPr lvl="1"/>
            <a:r>
              <a:rPr lang="en-GB" dirty="0"/>
              <a:t>AICORE</a:t>
            </a:r>
            <a:r>
              <a:rPr lang="en-RU" dirty="0"/>
              <a:t> level parallelism</a:t>
            </a:r>
          </a:p>
          <a:p>
            <a:pPr lvl="2"/>
            <a:r>
              <a:rPr lang="en-GB" dirty="0"/>
              <a:t>C</a:t>
            </a:r>
            <a:r>
              <a:rPr lang="en-RU" dirty="0"/>
              <a:t>omparable with blocks in NVIDIA</a:t>
            </a:r>
            <a:r>
              <a:rPr lang="en-US" dirty="0"/>
              <a:t> CUDA</a:t>
            </a:r>
            <a:endParaRPr lang="en-RU" dirty="0"/>
          </a:p>
          <a:p>
            <a:pPr lvl="2"/>
            <a:r>
              <a:rPr lang="en-RU" dirty="0"/>
              <a:t>gridDim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27F9-055B-EFFF-B554-F48BC5A070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9A29-B895-209B-6385-364712031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F5526-C393-2587-9179-A29378C2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13" y="127752"/>
            <a:ext cx="4000293" cy="2179065"/>
          </a:xfrm>
          <a:prstGeom prst="rect">
            <a:avLst/>
          </a:prstGeom>
        </p:spPr>
      </p:pic>
      <p:pic>
        <p:nvPicPr>
          <p:cNvPr id="2050" name="Picture 2" descr="Most common terms and details of CUDA programming | by Omar Faroque | CS  Beauty | Medium">
            <a:extLst>
              <a:ext uri="{FF2B5EF4-FFF2-40B4-BE49-F238E27FC236}">
                <a16:creationId xmlns:a16="http://schemas.microsoft.com/office/drawing/2014/main" id="{153D2F1F-28E2-8813-232E-BABA095F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56" y="2306817"/>
            <a:ext cx="1831851" cy="229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DC1FE-EDF6-A9C5-2FD1-873E6F0DA7E5}"/>
              </a:ext>
            </a:extLst>
          </p:cNvPr>
          <p:cNvSpPr txBox="1"/>
          <p:nvPr/>
        </p:nvSpPr>
        <p:spPr>
          <a:xfrm>
            <a:off x="5050213" y="2217103"/>
            <a:ext cx="1155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i="1" dirty="0"/>
              <a:t>Huawei Ascend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9CC61-4D51-7813-44BC-64D1F80FA3F3}"/>
              </a:ext>
            </a:extLst>
          </p:cNvPr>
          <p:cNvSpPr txBox="1"/>
          <p:nvPr/>
        </p:nvSpPr>
        <p:spPr>
          <a:xfrm>
            <a:off x="7180856" y="4485882"/>
            <a:ext cx="106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200" i="1" dirty="0"/>
              <a:t>NVIDIA GPU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E7D6A551-CA43-45ED-80E2-C9D93E212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8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03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7EF-5C89-F08D-8EA8-7A47623D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Debugging </a:t>
            </a:r>
            <a:r>
              <a:rPr lang="en-US" dirty="0"/>
              <a:t>C</a:t>
            </a:r>
            <a:r>
              <a:rPr lang="en-RU" dirty="0"/>
              <a:t>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10BB5-F574-B6D6-F733-121BAE4C3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14" y="803660"/>
            <a:ext cx="3560135" cy="3911231"/>
          </a:xfrm>
        </p:spPr>
        <p:txBody>
          <a:bodyPr/>
          <a:lstStyle/>
          <a:p>
            <a:r>
              <a:rPr lang="en-RU" dirty="0"/>
              <a:t>Ascend C can be compiled to</a:t>
            </a:r>
            <a:r>
              <a:rPr lang="en-US" dirty="0"/>
              <a:t>:</a:t>
            </a:r>
            <a:endParaRPr lang="en-RU" dirty="0"/>
          </a:p>
          <a:p>
            <a:pPr lvl="1"/>
            <a:r>
              <a:rPr lang="en-RU" dirty="0"/>
              <a:t>NPU binary</a:t>
            </a:r>
          </a:p>
          <a:p>
            <a:pPr lvl="2"/>
            <a:r>
              <a:rPr lang="en-GB" dirty="0"/>
              <a:t>S</a:t>
            </a:r>
            <a:r>
              <a:rPr lang="en-RU" dirty="0"/>
              <a:t>imulator and real device</a:t>
            </a:r>
          </a:p>
          <a:p>
            <a:pPr lvl="1"/>
            <a:r>
              <a:rPr lang="en-GB" dirty="0"/>
              <a:t>x</a:t>
            </a:r>
            <a:r>
              <a:rPr lang="en-RU" dirty="0"/>
              <a:t>86/aarch64 CPU</a:t>
            </a:r>
          </a:p>
          <a:p>
            <a:r>
              <a:rPr lang="en-RU" dirty="0"/>
              <a:t> Debugging can be done</a:t>
            </a:r>
            <a:r>
              <a:rPr lang="en-US" dirty="0"/>
              <a:t> </a:t>
            </a:r>
            <a:r>
              <a:rPr lang="en-RU" dirty="0"/>
              <a:t>using different tools in each</a:t>
            </a:r>
            <a:r>
              <a:rPr lang="en-US" dirty="0"/>
              <a:t> </a:t>
            </a:r>
            <a:r>
              <a:rPr lang="en-RU" dirty="0"/>
              <a:t>case</a:t>
            </a:r>
            <a:r>
              <a:rPr lang="en-US" dirty="0"/>
              <a:t>:</a:t>
            </a:r>
            <a:endParaRPr lang="en-RU" dirty="0"/>
          </a:p>
          <a:p>
            <a:pPr lvl="1"/>
            <a:r>
              <a:rPr lang="en-RU" dirty="0"/>
              <a:t>CPU</a:t>
            </a:r>
          </a:p>
          <a:p>
            <a:pPr lvl="2"/>
            <a:r>
              <a:rPr lang="en-GB" dirty="0" err="1"/>
              <a:t>gdb</a:t>
            </a:r>
            <a:r>
              <a:rPr lang="en-GB" dirty="0"/>
              <a:t>, </a:t>
            </a:r>
            <a:r>
              <a:rPr lang="en-GB" dirty="0" err="1"/>
              <a:t>npuchk</a:t>
            </a:r>
            <a:r>
              <a:rPr lang="en-GB" dirty="0"/>
              <a:t>, </a:t>
            </a:r>
            <a:r>
              <a:rPr lang="en-GB" dirty="0" err="1"/>
              <a:t>cceprint</a:t>
            </a:r>
            <a:r>
              <a:rPr lang="en-GB" dirty="0"/>
              <a:t>, …</a:t>
            </a:r>
            <a:endParaRPr lang="en-RU" dirty="0"/>
          </a:p>
          <a:p>
            <a:pPr lvl="1"/>
            <a:r>
              <a:rPr lang="en-RU" dirty="0"/>
              <a:t>Simulator</a:t>
            </a:r>
          </a:p>
          <a:p>
            <a:pPr lvl="2"/>
            <a:r>
              <a:rPr lang="en-GB" dirty="0"/>
              <a:t>c</a:t>
            </a:r>
            <a:r>
              <a:rPr lang="en-RU" dirty="0"/>
              <a:t>amodel (cycle accurate </a:t>
            </a:r>
            <a:r>
              <a:rPr lang="en-US" dirty="0"/>
              <a:t>simulation</a:t>
            </a:r>
            <a:r>
              <a:rPr lang="en-RU" dirty="0"/>
              <a:t>) logs</a:t>
            </a:r>
          </a:p>
          <a:p>
            <a:pPr lvl="1"/>
            <a:r>
              <a:rPr lang="en-RU" dirty="0"/>
              <a:t>Real device</a:t>
            </a:r>
          </a:p>
          <a:p>
            <a:pPr lvl="2"/>
            <a:r>
              <a:rPr lang="en-GB" dirty="0"/>
              <a:t>m</a:t>
            </a:r>
            <a:r>
              <a:rPr lang="en-RU" dirty="0"/>
              <a:t>snpureport</a:t>
            </a:r>
          </a:p>
          <a:p>
            <a:pPr lvl="1"/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71CA1-45B2-C412-53DE-BABDD5EFF1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C9EA-F8BA-E774-8EDA-F8B96E914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Ascend HW and Ascend C Language Introduction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F58A2-046A-5C34-4539-D39EBAA1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57" y="1310252"/>
            <a:ext cx="5400600" cy="2806611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38BA0AB-1507-44B8-87D7-F90D00FAF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9</a:t>
            </a:fld>
            <a:r>
              <a:rPr lang="en-US"/>
              <a:t>/22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833888"/>
      </p:ext>
    </p:extLst>
  </p:cSld>
  <p:clrMapOvr>
    <a:masterClrMapping/>
  </p:clrMapOvr>
</p:sld>
</file>

<file path=ppt/theme/theme1.xml><?xml version="1.0" encoding="utf-8"?>
<a:theme xmlns:a="http://schemas.openxmlformats.org/drawingml/2006/main" name="1_itlab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2211</Words>
  <Application>Microsoft Macintosh PowerPoint</Application>
  <PresentationFormat>On-screen Show (16:9)</PresentationFormat>
  <Paragraphs>285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e-font-regular</vt:lpstr>
      <vt:lpstr>Arial</vt:lpstr>
      <vt:lpstr>Bernard MT Condensed</vt:lpstr>
      <vt:lpstr>Book Antiqua</vt:lpstr>
      <vt:lpstr>Bookman Old Style</vt:lpstr>
      <vt:lpstr>Consolas</vt:lpstr>
      <vt:lpstr>Times New Roman</vt:lpstr>
      <vt:lpstr>Wingdings</vt:lpstr>
      <vt:lpstr>1_itlab</vt:lpstr>
      <vt:lpstr>PowerPoint Presentation</vt:lpstr>
      <vt:lpstr>Contents</vt:lpstr>
      <vt:lpstr>Ascend HARDWARE ARCHITECTURE</vt:lpstr>
      <vt:lpstr>Ascend Hardware: Overview</vt:lpstr>
      <vt:lpstr>SIMT vs SIMD</vt:lpstr>
      <vt:lpstr>Ascend 910 Architecture Overview</vt:lpstr>
      <vt:lpstr>Ascend 910B Architecture Overview</vt:lpstr>
      <vt:lpstr>AICORE Level Parallelism</vt:lpstr>
      <vt:lpstr>Debugging Capabilities</vt:lpstr>
      <vt:lpstr>Ascend Programming Challenges</vt:lpstr>
      <vt:lpstr>Ascend HW: Usage Scenarios</vt:lpstr>
      <vt:lpstr>Products That Support Ascend</vt:lpstr>
      <vt:lpstr>Programmability: Kernel (Operator) Level</vt:lpstr>
      <vt:lpstr>Programmability: Network Level</vt:lpstr>
      <vt:lpstr>Ascend C language</vt:lpstr>
      <vt:lpstr>Ascend C: Documentation</vt:lpstr>
      <vt:lpstr>Host and device code</vt:lpstr>
      <vt:lpstr>Ascend C By Example: HelloWorld</vt:lpstr>
      <vt:lpstr>Ascend C By Example: build &amp; run</vt:lpstr>
      <vt:lpstr>Ascend C By Example: Vector Add</vt:lpstr>
      <vt:lpstr>Ascend C By Example: Vector Add (Pipeline Paradigm)</vt:lpstr>
      <vt:lpstr>Running Ascend C Kernels</vt:lpstr>
      <vt:lpstr>Running Ascend C Kernels: Step-by-Step Guide</vt:lpstr>
      <vt:lpstr>Next Time</vt:lpstr>
      <vt:lpstr>References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программирования.  Курс на базе  Microsoft Solutions Framework</dc:title>
  <dc:creator/>
  <cp:lastModifiedBy/>
  <cp:revision>16</cp:revision>
  <cp:lastPrinted>1900-12-31T20:00:00Z</cp:lastPrinted>
  <dcterms:created xsi:type="dcterms:W3CDTF">1900-12-31T20:00:00Z</dcterms:created>
  <dcterms:modified xsi:type="dcterms:W3CDTF">2024-12-04T16:01:39Z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_2015_ms_pID_725343">
    <vt:lpwstr>(2)XUGU6Vo6jgC1MrVDnPcwPrc7lQ8U0cf3E4kHkgZTC8g6DPy6TBMT09F8LzG6UVWq2UXgQyGT
WbS8612zOdkpUqQO1hTa9Lqn8P3gttnoq88pcn+ZGSP0hnTob73YBLrOq7MGW64+8nomoHk+
Iqlj7d6qZ54A6OnE2SUycQX6ILntJeltxFMgStTROp9512BBsocrM8/50GCxf4wuQugeXgDc
BFneRS/Q9kuJAVWZ8B</vt:lpwstr>
  </property>
  <property fmtid="{D5CDD505-2E9C-101B-9397-08002B2CF9AE}" pid="4" name="_2015_ms_pID_7253431">
    <vt:lpwstr>NwW2qepyDHweyQDMbFDPxECfy7A6OP/1VmSmMHRTMATPFCAAEHO5FO
xqEq4cPLJW6qTeCMgovUgTnDEeNV/uEn6mq3OVMgyujzJAcTlv64JxU6ARjpI+IRo7LkYHYl
Yfx/arWmlXxHDQvy50zkBETZZiP7wMBiv3/0BcrZn1YUCQjsut0EyObBnec2RG7M9tU=</vt:lpwstr>
  </property>
</Properties>
</file>